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8" r:id="rId131"/>
    <p:sldMasterId id="2147483680" r:id="rId132"/>
  </p:sldMasterIdLst>
  <p:notesMasterIdLst>
    <p:notesMasterId r:id="rId180"/>
  </p:notesMasterIdLst>
  <p:sldIdLst>
    <p:sldId id="284" r:id="rId133"/>
    <p:sldId id="257" r:id="rId134"/>
    <p:sldId id="285" r:id="rId135"/>
    <p:sldId id="287" r:id="rId136"/>
    <p:sldId id="373" r:id="rId137"/>
    <p:sldId id="372" r:id="rId138"/>
    <p:sldId id="261" r:id="rId139"/>
    <p:sldId id="365" r:id="rId140"/>
    <p:sldId id="370" r:id="rId141"/>
    <p:sldId id="280" r:id="rId142"/>
    <p:sldId id="310" r:id="rId143"/>
    <p:sldId id="308" r:id="rId144"/>
    <p:sldId id="309" r:id="rId145"/>
    <p:sldId id="299" r:id="rId146"/>
    <p:sldId id="371" r:id="rId147"/>
    <p:sldId id="366" r:id="rId148"/>
    <p:sldId id="367" r:id="rId149"/>
    <p:sldId id="368" r:id="rId150"/>
    <p:sldId id="301" r:id="rId151"/>
    <p:sldId id="270" r:id="rId152"/>
    <p:sldId id="279" r:id="rId153"/>
    <p:sldId id="290" r:id="rId154"/>
    <p:sldId id="288" r:id="rId155"/>
    <p:sldId id="375" r:id="rId156"/>
    <p:sldId id="275" r:id="rId157"/>
    <p:sldId id="376" r:id="rId158"/>
    <p:sldId id="296" r:id="rId159"/>
    <p:sldId id="295" r:id="rId160"/>
    <p:sldId id="297" r:id="rId161"/>
    <p:sldId id="303" r:id="rId162"/>
    <p:sldId id="291" r:id="rId163"/>
    <p:sldId id="289" r:id="rId164"/>
    <p:sldId id="292" r:id="rId165"/>
    <p:sldId id="377" r:id="rId166"/>
    <p:sldId id="381" r:id="rId167"/>
    <p:sldId id="317" r:id="rId168"/>
    <p:sldId id="294" r:id="rId169"/>
    <p:sldId id="315" r:id="rId170"/>
    <p:sldId id="314" r:id="rId171"/>
    <p:sldId id="380" r:id="rId172"/>
    <p:sldId id="379" r:id="rId173"/>
    <p:sldId id="293" r:id="rId174"/>
    <p:sldId id="281" r:id="rId175"/>
    <p:sldId id="282" r:id="rId176"/>
    <p:sldId id="298" r:id="rId177"/>
    <p:sldId id="300" r:id="rId178"/>
    <p:sldId id="283" r:id="rId179"/>
  </p:sldIdLst>
  <p:sldSz cx="12192000" cy="6858000"/>
  <p:notesSz cx="6858000" cy="9144000"/>
  <p:embeddedFontLst>
    <p:embeddedFont>
      <p:font typeface="Adobe Garamond Pro" panose="02020502060506020403" pitchFamily="18" charset="0"/>
      <p:regular r:id="rId181"/>
      <p:bold r:id="rId182"/>
      <p:italic r:id="rId183"/>
      <p:boldItalic r:id="rId184"/>
    </p:embeddedFont>
    <p:embeddedFont>
      <p:font typeface="Calibri Light" panose="020F0302020204030204" pitchFamily="34" charset="0"/>
      <p:regular r:id="rId185"/>
      <p:italic r:id="rId186"/>
    </p:embeddedFont>
    <p:embeddedFont>
      <p:font typeface="Calibri" panose="020F0502020204030204" pitchFamily="34" charset="0"/>
      <p:regular r:id="rId187"/>
      <p:bold r:id="rId188"/>
      <p:italic r:id="rId189"/>
      <p:boldItalic r:id="rId190"/>
    </p:embeddedFont>
    <p:embeddedFont>
      <p:font typeface="Cambria Math" panose="02040503050406030204" pitchFamily="18" charset="0"/>
      <p:regular r:id="rId191"/>
    </p:embeddedFont>
    <p:embeddedFont>
      <p:font typeface="Josefin Sans" pitchFamily="2" charset="0"/>
      <p:regular r:id="rId192"/>
      <p:bold r:id="rId193"/>
      <p:italic r:id="rId194"/>
      <p:boldItalic r:id="rId195"/>
    </p:embeddedFont>
    <p:embeddedFont>
      <p:font typeface="Segoe UI" panose="020B0502040204020203" pitchFamily="34" charset="0"/>
      <p:regular r:id="rId196"/>
      <p:bold r:id="rId197"/>
      <p:italic r:id="rId198"/>
      <p:boldItalic r:id="rId19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81728-48A8-46ED-9908-788A31DD891A}">
          <p14:sldIdLst>
            <p14:sldId id="284"/>
            <p14:sldId id="257"/>
          </p14:sldIdLst>
        </p14:section>
        <p14:section name="Motivation" id="{E90B570C-B6D0-4580-9E61-851A7AC627A7}">
          <p14:sldIdLst>
            <p14:sldId id="285"/>
            <p14:sldId id="287"/>
            <p14:sldId id="373"/>
            <p14:sldId id="372"/>
            <p14:sldId id="261"/>
            <p14:sldId id="365"/>
            <p14:sldId id="370"/>
          </p14:sldIdLst>
        </p14:section>
        <p14:section name="Project Specification" id="{61F7B460-C056-4ED6-AB18-CBE081FEFB60}">
          <p14:sldIdLst>
            <p14:sldId id="280"/>
            <p14:sldId id="310"/>
            <p14:sldId id="308"/>
            <p14:sldId id="309"/>
            <p14:sldId id="299"/>
            <p14:sldId id="371"/>
            <p14:sldId id="366"/>
            <p14:sldId id="367"/>
            <p14:sldId id="368"/>
          </p14:sldIdLst>
        </p14:section>
        <p14:section name="High Level Design" id="{E2A77701-3DB5-4528-B610-3ED9FC696FED}">
          <p14:sldIdLst>
            <p14:sldId id="301"/>
            <p14:sldId id="270"/>
          </p14:sldIdLst>
        </p14:section>
        <p14:section name="Implementation" id="{DE44E7B3-C763-497A-B7DF-E3DD3DA5BAE0}">
          <p14:sldIdLst>
            <p14:sldId id="279"/>
            <p14:sldId id="290"/>
            <p14:sldId id="288"/>
            <p14:sldId id="375"/>
            <p14:sldId id="275"/>
            <p14:sldId id="376"/>
            <p14:sldId id="296"/>
            <p14:sldId id="295"/>
            <p14:sldId id="297"/>
            <p14:sldId id="303"/>
            <p14:sldId id="291"/>
            <p14:sldId id="289"/>
            <p14:sldId id="292"/>
            <p14:sldId id="377"/>
            <p14:sldId id="381"/>
            <p14:sldId id="317"/>
            <p14:sldId id="294"/>
            <p14:sldId id="315"/>
            <p14:sldId id="314"/>
            <p14:sldId id="380"/>
            <p14:sldId id="379"/>
            <p14:sldId id="293"/>
          </p14:sldIdLst>
        </p14:section>
        <p14:section name="Demo" id="{F1E7FE28-2E14-4DA6-BA13-E8CB2341DA20}">
          <p14:sldIdLst>
            <p14:sldId id="281"/>
          </p14:sldIdLst>
        </p14:section>
        <p14:section name="Evaluation and Conclusion" id="{8AB452BE-C150-4E47-9E3A-5DA2ECF5B16B}">
          <p14:sldIdLst>
            <p14:sldId id="282"/>
            <p14:sldId id="298"/>
            <p14:sldId id="30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9AD3"/>
    <a:srgbClr val="FFC000"/>
    <a:srgbClr val="70AD47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5" autoAdjust="0"/>
    <p:restoredTop sz="89456" autoAdjust="0"/>
  </p:normalViewPr>
  <p:slideViewPr>
    <p:cSldViewPr snapToGrid="0">
      <p:cViewPr varScale="1">
        <p:scale>
          <a:sx n="145" d="100"/>
          <a:sy n="145" d="100"/>
        </p:scale>
        <p:origin x="25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slide" Target="slides/slide6.xml"/><Relationship Id="rId159" Type="http://schemas.openxmlformats.org/officeDocument/2006/relationships/slide" Target="slides/slide27.xml"/><Relationship Id="rId170" Type="http://schemas.openxmlformats.org/officeDocument/2006/relationships/slide" Target="slides/slide38.xml"/><Relationship Id="rId191" Type="http://schemas.openxmlformats.org/officeDocument/2006/relationships/font" Target="fonts/font11.fntdata"/><Relationship Id="rId196" Type="http://schemas.openxmlformats.org/officeDocument/2006/relationships/font" Target="fonts/font16.fntdata"/><Relationship Id="rId200" Type="http://schemas.openxmlformats.org/officeDocument/2006/relationships/presProps" Target="presProps.xml"/><Relationship Id="rId16" Type="http://schemas.openxmlformats.org/officeDocument/2006/relationships/customXml" Target="../customXml/item1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28" Type="http://schemas.openxmlformats.org/officeDocument/2006/relationships/customXml" Target="../customXml/item128.xml"/><Relationship Id="rId144" Type="http://schemas.openxmlformats.org/officeDocument/2006/relationships/slide" Target="slides/slide12.xml"/><Relationship Id="rId149" Type="http://schemas.openxmlformats.org/officeDocument/2006/relationships/slide" Target="slides/slide17.xml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160" Type="http://schemas.openxmlformats.org/officeDocument/2006/relationships/slide" Target="slides/slide28.xml"/><Relationship Id="rId165" Type="http://schemas.openxmlformats.org/officeDocument/2006/relationships/slide" Target="slides/slide33.xml"/><Relationship Id="rId181" Type="http://schemas.openxmlformats.org/officeDocument/2006/relationships/font" Target="fonts/font1.fntdata"/><Relationship Id="rId186" Type="http://schemas.openxmlformats.org/officeDocument/2006/relationships/font" Target="fonts/font6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18" Type="http://schemas.openxmlformats.org/officeDocument/2006/relationships/customXml" Target="../customXml/item118.xml"/><Relationship Id="rId134" Type="http://schemas.openxmlformats.org/officeDocument/2006/relationships/slide" Target="slides/slide2.xml"/><Relationship Id="rId139" Type="http://schemas.openxmlformats.org/officeDocument/2006/relationships/slide" Target="slides/slide7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slide" Target="slides/slide18.xml"/><Relationship Id="rId155" Type="http://schemas.openxmlformats.org/officeDocument/2006/relationships/slide" Target="slides/slide23.xml"/><Relationship Id="rId171" Type="http://schemas.openxmlformats.org/officeDocument/2006/relationships/slide" Target="slides/slide39.xml"/><Relationship Id="rId176" Type="http://schemas.openxmlformats.org/officeDocument/2006/relationships/slide" Target="slides/slide44.xml"/><Relationship Id="rId192" Type="http://schemas.openxmlformats.org/officeDocument/2006/relationships/font" Target="fonts/font12.fntdata"/><Relationship Id="rId197" Type="http://schemas.openxmlformats.org/officeDocument/2006/relationships/font" Target="fonts/font17.fntdata"/><Relationship Id="rId201" Type="http://schemas.openxmlformats.org/officeDocument/2006/relationships/viewProps" Target="viewProps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customXml" Target="../customXml/item124.xml"/><Relationship Id="rId129" Type="http://schemas.openxmlformats.org/officeDocument/2006/relationships/customXml" Target="../customXml/item12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slide" Target="slides/slide8.xml"/><Relationship Id="rId145" Type="http://schemas.openxmlformats.org/officeDocument/2006/relationships/slide" Target="slides/slide13.xml"/><Relationship Id="rId161" Type="http://schemas.openxmlformats.org/officeDocument/2006/relationships/slide" Target="slides/slide29.xml"/><Relationship Id="rId166" Type="http://schemas.openxmlformats.org/officeDocument/2006/relationships/slide" Target="slides/slide34.xml"/><Relationship Id="rId182" Type="http://schemas.openxmlformats.org/officeDocument/2006/relationships/font" Target="fonts/font2.fntdata"/><Relationship Id="rId187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119" Type="http://schemas.openxmlformats.org/officeDocument/2006/relationships/customXml" Target="../customXml/item11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customXml" Target="../customXml/item130.xml"/><Relationship Id="rId135" Type="http://schemas.openxmlformats.org/officeDocument/2006/relationships/slide" Target="slides/slide3.xml"/><Relationship Id="rId151" Type="http://schemas.openxmlformats.org/officeDocument/2006/relationships/slide" Target="slides/slide19.xml"/><Relationship Id="rId156" Type="http://schemas.openxmlformats.org/officeDocument/2006/relationships/slide" Target="slides/slide24.xml"/><Relationship Id="rId177" Type="http://schemas.openxmlformats.org/officeDocument/2006/relationships/slide" Target="slides/slide45.xml"/><Relationship Id="rId198" Type="http://schemas.openxmlformats.org/officeDocument/2006/relationships/font" Target="fonts/font18.fntdata"/><Relationship Id="rId172" Type="http://schemas.openxmlformats.org/officeDocument/2006/relationships/slide" Target="slides/slide40.xml"/><Relationship Id="rId193" Type="http://schemas.openxmlformats.org/officeDocument/2006/relationships/font" Target="fonts/font13.fntdata"/><Relationship Id="rId202" Type="http://schemas.openxmlformats.org/officeDocument/2006/relationships/theme" Target="theme/theme1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customXml" Target="../customXml/item120.xml"/><Relationship Id="rId125" Type="http://schemas.openxmlformats.org/officeDocument/2006/relationships/customXml" Target="../customXml/item125.xml"/><Relationship Id="rId141" Type="http://schemas.openxmlformats.org/officeDocument/2006/relationships/slide" Target="slides/slide9.xml"/><Relationship Id="rId146" Type="http://schemas.openxmlformats.org/officeDocument/2006/relationships/slide" Target="slides/slide14.xml"/><Relationship Id="rId167" Type="http://schemas.openxmlformats.org/officeDocument/2006/relationships/slide" Target="slides/slide35.xml"/><Relationship Id="rId188" Type="http://schemas.openxmlformats.org/officeDocument/2006/relationships/font" Target="fonts/font8.fntdata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slide" Target="slides/slide30.xml"/><Relationship Id="rId183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customXml" Target="../customXml/item115.xml"/><Relationship Id="rId131" Type="http://schemas.openxmlformats.org/officeDocument/2006/relationships/slideMaster" Target="slideMasters/slideMaster1.xml"/><Relationship Id="rId136" Type="http://schemas.openxmlformats.org/officeDocument/2006/relationships/slide" Target="slides/slide4.xml"/><Relationship Id="rId157" Type="http://schemas.openxmlformats.org/officeDocument/2006/relationships/slide" Target="slides/slide25.xml"/><Relationship Id="rId178" Type="http://schemas.openxmlformats.org/officeDocument/2006/relationships/slide" Target="slides/slide46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20.xml"/><Relationship Id="rId173" Type="http://schemas.openxmlformats.org/officeDocument/2006/relationships/slide" Target="slides/slide41.xml"/><Relationship Id="rId194" Type="http://schemas.openxmlformats.org/officeDocument/2006/relationships/font" Target="fonts/font14.fntdata"/><Relationship Id="rId199" Type="http://schemas.openxmlformats.org/officeDocument/2006/relationships/font" Target="fonts/font19.fntdata"/><Relationship Id="rId203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slide" Target="slides/slide15.xml"/><Relationship Id="rId168" Type="http://schemas.openxmlformats.org/officeDocument/2006/relationships/slide" Target="slides/slide36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slide" Target="slides/slide10.xml"/><Relationship Id="rId163" Type="http://schemas.openxmlformats.org/officeDocument/2006/relationships/slide" Target="slides/slide31.xml"/><Relationship Id="rId184" Type="http://schemas.openxmlformats.org/officeDocument/2006/relationships/font" Target="fonts/font4.fntdata"/><Relationship Id="rId189" Type="http://schemas.openxmlformats.org/officeDocument/2006/relationships/font" Target="fonts/font9.fntdata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slide" Target="slides/slide5.xml"/><Relationship Id="rId158" Type="http://schemas.openxmlformats.org/officeDocument/2006/relationships/slide" Target="slides/slide26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slideMaster" Target="slideMasters/slideMaster2.xml"/><Relationship Id="rId153" Type="http://schemas.openxmlformats.org/officeDocument/2006/relationships/slide" Target="slides/slide21.xml"/><Relationship Id="rId174" Type="http://schemas.openxmlformats.org/officeDocument/2006/relationships/slide" Target="slides/slide42.xml"/><Relationship Id="rId179" Type="http://schemas.openxmlformats.org/officeDocument/2006/relationships/slide" Target="slides/slide47.xml"/><Relationship Id="rId195" Type="http://schemas.openxmlformats.org/officeDocument/2006/relationships/font" Target="fonts/font15.fntdata"/><Relationship Id="rId190" Type="http://schemas.openxmlformats.org/officeDocument/2006/relationships/font" Target="fonts/font10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customXml" Target="../customXml/item122.xml"/><Relationship Id="rId143" Type="http://schemas.openxmlformats.org/officeDocument/2006/relationships/slide" Target="slides/slide11.xml"/><Relationship Id="rId148" Type="http://schemas.openxmlformats.org/officeDocument/2006/relationships/slide" Target="slides/slide16.xml"/><Relationship Id="rId164" Type="http://schemas.openxmlformats.org/officeDocument/2006/relationships/slide" Target="slides/slide32.xml"/><Relationship Id="rId169" Type="http://schemas.openxmlformats.org/officeDocument/2006/relationships/slide" Target="slides/slide37.xml"/><Relationship Id="rId185" Type="http://schemas.openxmlformats.org/officeDocument/2006/relationships/font" Target="fonts/font5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notesMaster" Target="notesMasters/notesMaster1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slide" Target="slides/slide1.xml"/><Relationship Id="rId154" Type="http://schemas.openxmlformats.org/officeDocument/2006/relationships/slide" Target="slides/slide22.xml"/><Relationship Id="rId175" Type="http://schemas.openxmlformats.org/officeDocument/2006/relationships/slide" Target="slides/slide4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oad%20typ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ege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Casualties by severity and road type (2015)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Built Up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Sheet1!$C$3:$C$6</c:f>
              <c:numCache>
                <c:formatCode>General</c:formatCode>
                <c:ptCount val="4"/>
                <c:pt idx="0">
                  <c:v>43</c:v>
                </c:pt>
                <c:pt idx="1">
                  <c:v>67</c:v>
                </c:pt>
                <c:pt idx="2">
                  <c:v>73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B-4746-85EB-AB15AA2C8DBE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Non Built Up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51</c:v>
                </c:pt>
                <c:pt idx="1">
                  <c:v>30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B-4746-85EB-AB15AA2C8DBE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Motorway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B-4746-85EB-AB15AA2C8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5364472"/>
        <c:axId val="515361520"/>
      </c:barChart>
      <c:catAx>
        <c:axId val="515364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1520"/>
        <c:crosses val="autoZero"/>
        <c:auto val="1"/>
        <c:lblAlgn val="ctr"/>
        <c:lblOffset val="100"/>
        <c:noMultiLvlLbl val="0"/>
      </c:catAx>
      <c:valAx>
        <c:axId val="515361520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4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Automated Test</a:t>
            </a:r>
            <a:r>
              <a:rPr lang="en-GB" baseline="0" dirty="0"/>
              <a:t> Suite of 20 videos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9DD-473F-A6AB-E99C3D51BC0F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7F0-4337-8340-67B0EC96F1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Sheet1!$I$13:$I$14</c:f>
              <c:numCache>
                <c:formatCode>General</c:formatCode>
                <c:ptCount val="2"/>
                <c:pt idx="0">
                  <c:v>35.71</c:v>
                </c:pt>
                <c:pt idx="1">
                  <c:v>22.22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B0-4EF2-82B7-D397747E2EC8}"/>
            </c:ext>
          </c:extLst>
        </c:ser>
        <c:ser>
          <c:idx val="1"/>
          <c:order val="1"/>
          <c:tx>
            <c:strRef>
              <c:f>Sheet1!$J$12</c:f>
              <c:strCache>
                <c:ptCount val="1"/>
                <c:pt idx="0">
                  <c:v>Avg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DD-473F-A6AB-E99C3D51BC0F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7F0-4337-8340-67B0EC96F1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Sheet1!$J$13:$J$14</c:f>
              <c:numCache>
                <c:formatCode>General</c:formatCode>
                <c:ptCount val="2"/>
                <c:pt idx="0">
                  <c:v>62.62</c:v>
                </c:pt>
                <c:pt idx="1">
                  <c:v>42.28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B0-4EF2-82B7-D397747E2EC8}"/>
            </c:ext>
          </c:extLst>
        </c:ser>
        <c:ser>
          <c:idx val="2"/>
          <c:order val="2"/>
          <c:tx>
            <c:strRef>
              <c:f>Sheet1!$K$12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9DD-473F-A6AB-E99C3D51BC0F}"/>
              </c:ext>
            </c:extLst>
          </c:dPt>
          <c:dPt>
            <c:idx val="1"/>
            <c:invertIfNegative val="0"/>
            <c:bubble3D val="0"/>
            <c:spPr>
              <a:solidFill>
                <a:srgbClr val="70AD47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7F0-4337-8340-67B0EC96F1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Sheet1!$K$13:$K$14</c:f>
              <c:numCache>
                <c:formatCode>General</c:formatCode>
                <c:ptCount val="2"/>
                <c:pt idx="0">
                  <c:v>100</c:v>
                </c:pt>
                <c:pt idx="1">
                  <c:v>66.67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B0-4EF2-82B7-D397747E2E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5504704"/>
        <c:axId val="515498472"/>
      </c:barChart>
      <c:catAx>
        <c:axId val="515504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498472"/>
        <c:crosses val="autoZero"/>
        <c:auto val="1"/>
        <c:lblAlgn val="ctr"/>
        <c:lblOffset val="100"/>
        <c:noMultiLvlLbl val="0"/>
      </c:catAx>
      <c:valAx>
        <c:axId val="51549847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Percentage of DETECTED plates in videos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1550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97A-4539-93F6-CCE14C1872A7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97A-4539-93F6-CCE14C1872A7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97A-4539-93F6-CCE14C1872A7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97A-4539-93F6-CCE14C187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AD2-4FF4-8F99-221D2B61BF69}"/>
            </c:ext>
          </c:extLst>
        </c:ser>
        <c:ser>
          <c:idx val="3"/>
          <c:order val="1"/>
          <c:tx>
            <c:v>Genuine Peer (1min)</c:v>
          </c:tx>
          <c:spPr>
            <a:ln w="635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AD2-4FF4-8F99-221D2B61BF69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AD2-4FF4-8F99-221D2B61BF69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AD2-4FF4-8F99-221D2B61B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videos locally using motion detection</a:t>
          </a: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Detect license plates using </a:t>
          </a:r>
          <a:r>
            <a:rPr lang="en-US" sz="2400" b="1" dirty="0">
              <a:solidFill>
                <a:schemeClr val="bg1"/>
              </a:solidFill>
            </a:rPr>
            <a:t>OpenALPR</a:t>
          </a: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Extract unique plates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Multiple parameters for tweaking</a:t>
          </a: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0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0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plates with metadata in database</a:t>
          </a: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0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0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Consecutive frames will likely be the same car</a:t>
          </a: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18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1800"/>
        </a:p>
      </dgm:t>
    </dgm:pt>
    <dgm:pt modelId="{FCAC9FC8-F898-4BAC-B806-515E3248379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Process videos when idle</a:t>
          </a:r>
        </a:p>
      </dgm:t>
    </dgm:pt>
    <dgm:pt modelId="{BB81BED8-877F-4842-AA06-8241FA409410}" type="parTrans" cxnId="{EB383EA6-F408-440B-911F-75E928C46DB0}">
      <dgm:prSet/>
      <dgm:spPr/>
      <dgm:t>
        <a:bodyPr/>
        <a:lstStyle/>
        <a:p>
          <a:endParaRPr lang="en-US" sz="1600"/>
        </a:p>
      </dgm:t>
    </dgm:pt>
    <dgm:pt modelId="{091E0F4D-89B8-447B-B504-516630982B15}" type="sibTrans" cxnId="{EB383EA6-F408-440B-911F-75E928C46DB0}">
      <dgm:prSet/>
      <dgm:spPr/>
      <dgm:t>
        <a:bodyPr/>
        <a:lstStyle/>
        <a:p>
          <a:endParaRPr lang="en-US" sz="1600"/>
        </a:p>
      </dgm:t>
    </dgm:pt>
    <dgm:pt modelId="{02944ABD-39B1-487D-9655-23E69527FCFD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</dgm:t>
    </dgm:pt>
    <dgm:pt modelId="{BFA20AEC-BBDA-4DEE-8EA9-2E6B9B41F39E}" type="parTrans" cxnId="{0D5689B4-48A2-4D36-9F9D-313A4CBC0336}">
      <dgm:prSet/>
      <dgm:spPr/>
      <dgm:t>
        <a:bodyPr/>
        <a:lstStyle/>
        <a:p>
          <a:endParaRPr lang="en-US" sz="1800"/>
        </a:p>
      </dgm:t>
    </dgm:pt>
    <dgm:pt modelId="{8258655F-1C62-4711-991C-D6A89E762818}" type="sibTrans" cxnId="{0D5689B4-48A2-4D36-9F9D-313A4CBC0336}">
      <dgm:prSet/>
      <dgm:spPr/>
      <dgm:t>
        <a:bodyPr/>
        <a:lstStyle/>
        <a:p>
          <a:endParaRPr lang="en-US" sz="1800"/>
        </a:p>
      </dgm:t>
    </dgm:pt>
    <dgm:pt modelId="{F8991366-3DA4-4559-9481-2F31AF4B2F5A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gm:t>
    </dgm:pt>
    <dgm:pt modelId="{367AED7E-6FB8-4A8C-9104-A2C153279A4A}" type="parTrans" cxnId="{E80932F0-FF3B-4710-8308-49E30ECBC744}">
      <dgm:prSet/>
      <dgm:spPr/>
      <dgm:t>
        <a:bodyPr/>
        <a:lstStyle/>
        <a:p>
          <a:endParaRPr lang="en-US" sz="1800"/>
        </a:p>
      </dgm:t>
    </dgm:pt>
    <dgm:pt modelId="{5CE03A5B-3BE1-49D5-AF4B-D37E410C58BC}" type="sibTrans" cxnId="{E80932F0-FF3B-4710-8308-49E30ECBC744}">
      <dgm:prSet/>
      <dgm:spPr/>
      <dgm:t>
        <a:bodyPr/>
        <a:lstStyle/>
        <a:p>
          <a:endParaRPr lang="en-US" sz="18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926E09D-A597-4ABE-8421-9EC8A128EB7F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C9183E1E-4510-4ACE-8C20-5C1463742CD5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847C80B-6152-49F6-AD04-3D2BCF4244F6}" type="pres">
      <dgm:prSet presAssocID="{6E940E82-B435-4F39-A341-D71B1336C2E6}" presName="Child5" presStyleLbl="revTx" presStyleIdx="0" presStyleCnt="3">
        <dgm:presLayoutVars>
          <dgm:chMax val="0"/>
          <dgm:chPref val="0"/>
          <dgm:bulletEnabled val="1"/>
        </dgm:presLayoutVars>
      </dgm:prSet>
      <dgm:spPr>
        <a:xfrm>
          <a:off x="10320406" y="3689350"/>
          <a:ext cx="2173859" cy="1276768"/>
        </a:xfrm>
        <a:prstGeom prst="rect">
          <a:avLst/>
        </a:prstGeom>
      </dgm:spPr>
    </dgm:pt>
    <dgm:pt modelId="{6BA97315-EF10-4C13-8F43-AF341ECF0080}" type="pres">
      <dgm:prSet presAssocID="{6E940E82-B435-4F39-A341-D71B1336C2E6}" presName="Parent5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53AC348-2038-4DAB-9E2C-2D23C010813B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77CE227-3584-40FF-855C-E769E4456F54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64372C9E-5310-463B-96B5-B4E43134C207}" type="pres">
      <dgm:prSet presAssocID="{A0FD6E65-A838-4CF0-89EF-C08282026207}" presName="Child4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F78C251-1947-456E-BE61-831C95F0B6D1}" type="pres">
      <dgm:prSet presAssocID="{A0FD6E65-A838-4CF0-89EF-C08282026207}" presName="Parent4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9C33E80-9331-4B21-88BC-52F7482E017D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85080ECD-2B70-4A2E-AD97-02DF57A194E7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385EE0F-0FFB-413B-81C4-098437EFD42E}" type="pres">
      <dgm:prSet presAssocID="{FA934F01-4494-4BFF-9D68-B8ADC5AFA6BF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101AA98-052A-43AD-A363-AF8B351AE36F}" type="pres">
      <dgm:prSet presAssocID="{FA934F01-4494-4BFF-9D68-B8ADC5AFA6B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78C0716-4EC5-479D-AA5C-299F822DA0F2}" type="pres">
      <dgm:prSet presAssocID="{FCAC9FC8-F898-4BAC-B806-515E32483797}" presName="Accent2" presStyleCnt="0"/>
      <dgm:spPr/>
    </dgm:pt>
    <dgm:pt modelId="{990C8ED8-0B91-452F-81FC-2B97385A66AE}" type="pres">
      <dgm:prSet presAssocID="{FCAC9FC8-F898-4BAC-B806-515E32483797}" presName="Accent" presStyleLbl="node1" presStyleIdx="3" presStyleCnt="5"/>
      <dgm:spPr/>
    </dgm:pt>
    <dgm:pt modelId="{AA6E16A4-7B28-4776-B7D8-F6EFFE1CDBE5}" type="pres">
      <dgm:prSet presAssocID="{FCAC9FC8-F898-4BAC-B806-515E32483797}" presName="ParentBackground2" presStyleCnt="0"/>
      <dgm:spPr/>
    </dgm:pt>
    <dgm:pt modelId="{A36BB060-698C-4781-B18E-F4BC9D97BCB2}" type="pres">
      <dgm:prSet presAssocID="{FCAC9FC8-F898-4BAC-B806-515E32483797}" presName="ParentBackground" presStyleLbl="fgAcc1" presStyleIdx="3" presStyleCnt="5"/>
      <dgm:spPr/>
    </dgm:pt>
    <dgm:pt modelId="{8B200C82-992E-4B58-A115-E1E72AD9DC94}" type="pres">
      <dgm:prSet presAssocID="{FCAC9FC8-F898-4BAC-B806-515E32483797}" presName="Parent2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D8DF3642-3D45-4507-9290-D2A9B1308DFA}" type="presOf" srcId="{4019B6DF-5B21-406C-A283-59F0A2CB3441}" destId="{1385EE0F-0FFB-413B-81C4-098437EFD42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58205A45-BD43-4958-8F31-78EDB2351E91}" type="presOf" srcId="{FA934F01-4494-4BFF-9D68-B8ADC5AFA6BF}" destId="{74CE09B9-29BA-44BC-AC81-05D69928DE85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E342A152-E1B1-4C04-9546-A283071D2BC7}" type="presOf" srcId="{6E940E82-B435-4F39-A341-D71B1336C2E6}" destId="{6BA97315-EF10-4C13-8F43-AF341ECF0080}" srcOrd="1" destOrd="0" presId="urn:microsoft.com/office/officeart/2011/layout/CircleProcess"/>
    <dgm:cxn modelId="{3CA4247C-734B-4DCB-8443-82339B32E464}" type="presOf" srcId="{B7DC5766-35D2-4E00-B212-12B990F9479A}" destId="{64372C9E-5310-463B-96B5-B4E43134C207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00A98B9B-2220-40FA-A134-277A356BBF9F}" type="presOf" srcId="{FA934F01-4494-4BFF-9D68-B8ADC5AFA6BF}" destId="{3101AA98-052A-43AD-A363-AF8B351AE36F}" srcOrd="1" destOrd="0" presId="urn:microsoft.com/office/officeart/2011/layout/CircleProcess"/>
    <dgm:cxn modelId="{EB383EA6-F408-440B-911F-75E928C46DB0}" srcId="{1F57CBE8-CC40-478B-81F9-1DCD7ECBC87A}" destId="{FCAC9FC8-F898-4BAC-B806-515E32483797}" srcOrd="1" destOrd="0" parTransId="{BB81BED8-877F-4842-AA06-8241FA409410}" sibTransId="{091E0F4D-89B8-447B-B504-516630982B15}"/>
    <dgm:cxn modelId="{A6B142AD-AC85-41CB-803F-F5D635BF7A25}" type="presOf" srcId="{A0FD6E65-A838-4CF0-89EF-C08282026207}" destId="{BF78C251-1947-456E-BE61-831C95F0B6D1}" srcOrd="1" destOrd="0" presId="urn:microsoft.com/office/officeart/2011/layout/CircleProcess"/>
    <dgm:cxn modelId="{0D5689B4-48A2-4D36-9F9D-313A4CBC0336}" srcId="{6E940E82-B435-4F39-A341-D71B1336C2E6}" destId="{02944ABD-39B1-487D-9655-23E69527FCFD}" srcOrd="0" destOrd="0" parTransId="{BFA20AEC-BBDA-4DEE-8EA9-2E6B9B41F39E}" sibTransId="{8258655F-1C62-4711-991C-D6A89E762818}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EEC6C4D0-BBEB-4768-8321-6E5D59E369B2}" type="presOf" srcId="{A0FD6E65-A838-4CF0-89EF-C08282026207}" destId="{3DE8DFFB-1C93-44CE-9F92-7B9D6316885B}" srcOrd="0" destOrd="0" presId="urn:microsoft.com/office/officeart/2011/layout/CircleProcess"/>
    <dgm:cxn modelId="{6D322CE5-82BE-4EE9-A49A-C82F3CCA8FFC}" type="presOf" srcId="{FCAC9FC8-F898-4BAC-B806-515E32483797}" destId="{A36BB060-698C-4781-B18E-F4BC9D97BCB2}" srcOrd="0" destOrd="0" presId="urn:microsoft.com/office/officeart/2011/layout/CircleProcess"/>
    <dgm:cxn modelId="{248C7DEB-8DE2-4725-9570-12A4CAB6BE88}" type="presOf" srcId="{FCAC9FC8-F898-4BAC-B806-515E32483797}" destId="{8B200C82-992E-4B58-A115-E1E72AD9DC94}" srcOrd="1" destOrd="0" presId="urn:microsoft.com/office/officeart/2011/layout/CircleProcess"/>
    <dgm:cxn modelId="{E80932F0-FF3B-4710-8308-49E30ECBC744}" srcId="{6E940E82-B435-4F39-A341-D71B1336C2E6}" destId="{F8991366-3DA4-4559-9481-2F31AF4B2F5A}" srcOrd="1" destOrd="0" parTransId="{367AED7E-6FB8-4A8C-9104-A2C153279A4A}" sibTransId="{5CE03A5B-3BE1-49D5-AF4B-D37E410C58BC}"/>
    <dgm:cxn modelId="{75590FF6-8453-428B-A5CA-3D7098C8312E}" type="presOf" srcId="{6E940E82-B435-4F39-A341-D71B1336C2E6}" destId="{DD34F5C1-A75E-4A64-98E8-C68E765FA583}" srcOrd="0" destOrd="0" presId="urn:microsoft.com/office/officeart/2011/layout/CircleProcess"/>
    <dgm:cxn modelId="{D2089DF6-4853-4D02-8606-05634720C532}" type="presOf" srcId="{02944ABD-39B1-487D-9655-23E69527FCFD}" destId="{F847C80B-6152-49F6-AD04-3D2BCF4244F6}" srcOrd="0" destOrd="0" presId="urn:microsoft.com/office/officeart/2011/layout/CircleProcess"/>
    <dgm:cxn modelId="{D6CDD7F9-157D-463D-9B1E-94FDAEA67B84}" type="presOf" srcId="{F8991366-3DA4-4559-9481-2F31AF4B2F5A}" destId="{F847C80B-6152-49F6-AD04-3D2BCF4244F6}" srcOrd="0" destOrd="1" presId="urn:microsoft.com/office/officeart/2011/layout/CircleProcess"/>
    <dgm:cxn modelId="{62ACC06E-E924-46D6-B72C-598B878A186B}" type="presParOf" srcId="{E6268131-955D-44E6-A7E9-8EFCBE80C86E}" destId="{F926E09D-A597-4ABE-8421-9EC8A128EB7F}" srcOrd="0" destOrd="0" presId="urn:microsoft.com/office/officeart/2011/layout/CircleProcess"/>
    <dgm:cxn modelId="{D8CBC478-7B93-43F5-B20E-DFAF5D9D459C}" type="presParOf" srcId="{F926E09D-A597-4ABE-8421-9EC8A128EB7F}" destId="{4E1623E7-404E-49F7-9562-B62AB591A718}" srcOrd="0" destOrd="0" presId="urn:microsoft.com/office/officeart/2011/layout/CircleProcess"/>
    <dgm:cxn modelId="{A5549C54-A1A7-4837-B0B2-4BC89BA31A7B}" type="presParOf" srcId="{E6268131-955D-44E6-A7E9-8EFCBE80C86E}" destId="{C9183E1E-4510-4ACE-8C20-5C1463742CD5}" srcOrd="1" destOrd="0" presId="urn:microsoft.com/office/officeart/2011/layout/CircleProcess"/>
    <dgm:cxn modelId="{AD7E1B1C-D2D6-46DE-9409-0A1B0288843E}" type="presParOf" srcId="{C9183E1E-4510-4ACE-8C20-5C1463742CD5}" destId="{DD34F5C1-A75E-4A64-98E8-C68E765FA583}" srcOrd="0" destOrd="0" presId="urn:microsoft.com/office/officeart/2011/layout/CircleProcess"/>
    <dgm:cxn modelId="{DEE68A65-28E1-400E-93DC-138B6E947745}" type="presParOf" srcId="{E6268131-955D-44E6-A7E9-8EFCBE80C86E}" destId="{F847C80B-6152-49F6-AD04-3D2BCF4244F6}" srcOrd="2" destOrd="0" presId="urn:microsoft.com/office/officeart/2011/layout/CircleProcess"/>
    <dgm:cxn modelId="{F67F452F-4113-46B3-9B82-E426834C4D0F}" type="presParOf" srcId="{E6268131-955D-44E6-A7E9-8EFCBE80C86E}" destId="{6BA97315-EF10-4C13-8F43-AF341ECF0080}" srcOrd="3" destOrd="0" presId="urn:microsoft.com/office/officeart/2011/layout/CircleProcess"/>
    <dgm:cxn modelId="{51F009F6-EC26-4AFD-BA46-8045C4466CA0}" type="presParOf" srcId="{E6268131-955D-44E6-A7E9-8EFCBE80C86E}" destId="{153AC348-2038-4DAB-9E2C-2D23C010813B}" srcOrd="4" destOrd="0" presId="urn:microsoft.com/office/officeart/2011/layout/CircleProcess"/>
    <dgm:cxn modelId="{029BA59D-2186-4416-97C0-2381FCB7C5E5}" type="presParOf" srcId="{153AC348-2038-4DAB-9E2C-2D23C010813B}" destId="{DD276D60-17A8-4F87-A7CE-EEFCDCF7FAAC}" srcOrd="0" destOrd="0" presId="urn:microsoft.com/office/officeart/2011/layout/CircleProcess"/>
    <dgm:cxn modelId="{4D47B2C7-3076-4018-9998-2C8A767993C7}" type="presParOf" srcId="{E6268131-955D-44E6-A7E9-8EFCBE80C86E}" destId="{D77CE227-3584-40FF-855C-E769E4456F54}" srcOrd="5" destOrd="0" presId="urn:microsoft.com/office/officeart/2011/layout/CircleProcess"/>
    <dgm:cxn modelId="{2752CD12-F7E3-4ECE-AB1A-889DF1F8F4BD}" type="presParOf" srcId="{D77CE227-3584-40FF-855C-E769E4456F54}" destId="{3DE8DFFB-1C93-44CE-9F92-7B9D6316885B}" srcOrd="0" destOrd="0" presId="urn:microsoft.com/office/officeart/2011/layout/CircleProcess"/>
    <dgm:cxn modelId="{C7D9DAD7-4A9C-4367-ADA4-CB59F3FFF562}" type="presParOf" srcId="{E6268131-955D-44E6-A7E9-8EFCBE80C86E}" destId="{64372C9E-5310-463B-96B5-B4E43134C207}" srcOrd="6" destOrd="0" presId="urn:microsoft.com/office/officeart/2011/layout/CircleProcess"/>
    <dgm:cxn modelId="{5B64304A-CD75-4446-A812-987D9A2EC81F}" type="presParOf" srcId="{E6268131-955D-44E6-A7E9-8EFCBE80C86E}" destId="{BF78C251-1947-456E-BE61-831C95F0B6D1}" srcOrd="7" destOrd="0" presId="urn:microsoft.com/office/officeart/2011/layout/CircleProcess"/>
    <dgm:cxn modelId="{0B985B01-7C80-4BAE-9296-0E778E33C79C}" type="presParOf" srcId="{E6268131-955D-44E6-A7E9-8EFCBE80C86E}" destId="{99C33E80-9331-4B21-88BC-52F7482E017D}" srcOrd="8" destOrd="0" presId="urn:microsoft.com/office/officeart/2011/layout/CircleProcess"/>
    <dgm:cxn modelId="{B0A06EC9-B67B-400E-A633-A17124E05CB0}" type="presParOf" srcId="{99C33E80-9331-4B21-88BC-52F7482E017D}" destId="{3CA37704-6FB6-44E6-BC2C-0F187547B779}" srcOrd="0" destOrd="0" presId="urn:microsoft.com/office/officeart/2011/layout/CircleProcess"/>
    <dgm:cxn modelId="{69BA35A9-DC8A-4877-AF25-A0637EC16864}" type="presParOf" srcId="{E6268131-955D-44E6-A7E9-8EFCBE80C86E}" destId="{85080ECD-2B70-4A2E-AD97-02DF57A194E7}" srcOrd="9" destOrd="0" presId="urn:microsoft.com/office/officeart/2011/layout/CircleProcess"/>
    <dgm:cxn modelId="{BE6229E8-C7E2-41A3-B9F3-3ADA9103151A}" type="presParOf" srcId="{85080ECD-2B70-4A2E-AD97-02DF57A194E7}" destId="{74CE09B9-29BA-44BC-AC81-05D69928DE85}" srcOrd="0" destOrd="0" presId="urn:microsoft.com/office/officeart/2011/layout/CircleProcess"/>
    <dgm:cxn modelId="{2991C1F4-2133-48CA-AD5E-7F22D0F350E2}" type="presParOf" srcId="{E6268131-955D-44E6-A7E9-8EFCBE80C86E}" destId="{1385EE0F-0FFB-413B-81C4-098437EFD42E}" srcOrd="10" destOrd="0" presId="urn:microsoft.com/office/officeart/2011/layout/CircleProcess"/>
    <dgm:cxn modelId="{D7E06194-4426-4F1A-AA05-91450800EEEE}" type="presParOf" srcId="{E6268131-955D-44E6-A7E9-8EFCBE80C86E}" destId="{3101AA98-052A-43AD-A363-AF8B351AE36F}" srcOrd="11" destOrd="0" presId="urn:microsoft.com/office/officeart/2011/layout/CircleProcess"/>
    <dgm:cxn modelId="{D45ACA01-853A-4AB1-9240-A604B7C2A363}" type="presParOf" srcId="{E6268131-955D-44E6-A7E9-8EFCBE80C86E}" destId="{778C0716-4EC5-479D-AA5C-299F822DA0F2}" srcOrd="12" destOrd="0" presId="urn:microsoft.com/office/officeart/2011/layout/CircleProcess"/>
    <dgm:cxn modelId="{67F5DBD8-4887-42C3-A8F1-4C8D807D6355}" type="presParOf" srcId="{778C0716-4EC5-479D-AA5C-299F822DA0F2}" destId="{990C8ED8-0B91-452F-81FC-2B97385A66AE}" srcOrd="0" destOrd="0" presId="urn:microsoft.com/office/officeart/2011/layout/CircleProcess"/>
    <dgm:cxn modelId="{81B60994-2327-4698-AD00-7499C78C75C8}" type="presParOf" srcId="{E6268131-955D-44E6-A7E9-8EFCBE80C86E}" destId="{AA6E16A4-7B28-4776-B7D8-F6EFFE1CDBE5}" srcOrd="13" destOrd="0" presId="urn:microsoft.com/office/officeart/2011/layout/CircleProcess"/>
    <dgm:cxn modelId="{52A53B9B-FD47-434C-8FBA-44289425D971}" type="presParOf" srcId="{AA6E16A4-7B28-4776-B7D8-F6EFFE1CDBE5}" destId="{A36BB060-698C-4781-B18E-F4BC9D97BCB2}" srcOrd="0" destOrd="0" presId="urn:microsoft.com/office/officeart/2011/layout/CircleProcess"/>
    <dgm:cxn modelId="{E8C5D475-D254-42FD-994B-8D5CA2EBDFC9}" type="presParOf" srcId="{E6268131-955D-44E6-A7E9-8EFCBE80C86E}" destId="{8B200C82-992E-4B58-A115-E1E72AD9DC94}" srcOrd="14" destOrd="0" presId="urn:microsoft.com/office/officeart/2011/layout/CircleProcess"/>
    <dgm:cxn modelId="{A10117F4-2DA9-46CE-A125-1FB7CC9824FC}" type="presParOf" srcId="{E6268131-955D-44E6-A7E9-8EFCBE80C86E}" destId="{7246B4B4-FB10-495D-8691-5B6D00F3BA94}" srcOrd="15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6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7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plates with metadata in database</a:t>
          </a:r>
        </a:p>
      </dsp:txBody>
      <dsp:txXfrm>
        <a:off x="10631488" y="1705537"/>
        <a:ext cx="1552933" cy="1552638"/>
      </dsp:txXfrm>
    </dsp:sp>
    <dsp:sp modelId="{F847C80B-6152-49F6-AD04-3D2BCF4244F6}">
      <dsp:nvSpPr>
        <dsp:cNvPr id="0" name=""/>
        <dsp:cNvSpPr/>
      </dsp:nvSpPr>
      <dsp:spPr>
        <a:xfrm>
          <a:off x="10320406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sp:txBody>
      <dsp:txXfrm>
        <a:off x="10320406" y="3689350"/>
        <a:ext cx="2173859" cy="127676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Extract unique plates</a:t>
          </a:r>
        </a:p>
      </dsp:txBody>
      <dsp:txXfrm>
        <a:off x="8224627" y="1705537"/>
        <a:ext cx="1552933" cy="1552638"/>
      </dsp:txXfrm>
    </dsp:sp>
    <dsp:sp modelId="{64372C9E-5310-463B-96B5-B4E43134C207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Consecutive frames will likely be the same car</a:t>
          </a: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Detect license plates using </a:t>
          </a:r>
          <a:r>
            <a:rPr lang="en-US" sz="2400" b="1" kern="1200" dirty="0">
              <a:solidFill>
                <a:schemeClr val="bg1"/>
              </a:solidFill>
            </a:rPr>
            <a:t>OpenALPR</a:t>
          </a:r>
        </a:p>
      </dsp:txBody>
      <dsp:txXfrm>
        <a:off x="5817766" y="1705537"/>
        <a:ext cx="1552933" cy="1552638"/>
      </dsp:txXfrm>
    </dsp:sp>
    <dsp:sp modelId="{1385EE0F-0FFB-413B-81C4-098437EFD42E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Multiple parameters for tweaking</a:t>
          </a:r>
        </a:p>
      </dsp:txBody>
      <dsp:txXfrm>
        <a:off x="5507923" y="3689350"/>
        <a:ext cx="2173859" cy="1276768"/>
      </dsp:txXfrm>
    </dsp:sp>
    <dsp:sp modelId="{990C8ED8-0B91-452F-81FC-2B97385A66AE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BB060-698C-4781-B18E-F4BC9D97BCB2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Process videos when idle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videos locally using motion detection</a:t>
          </a: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Adobe Garamond Pro" panose="02020502060506020403" pitchFamily="18" charset="0"/>
              </a:rPr>
              <a:t>Good morning.</a:t>
            </a:r>
          </a:p>
          <a:p>
            <a:endParaRPr lang="en-US" sz="1800" baseline="0" dirty="0">
              <a:latin typeface="Adobe Garamond Pro" panose="02020502060506020403" pitchFamily="18" charset="0"/>
            </a:endParaRPr>
          </a:p>
          <a:p>
            <a:r>
              <a:rPr lang="en-US" sz="1800" baseline="0" dirty="0">
                <a:latin typeface="Adobe Garamond Pro" panose="02020502060506020403" pitchFamily="18" charset="0"/>
              </a:rPr>
              <a:t>My name is Jeremy Chan, and welcome to my final year project presentation, on creating a distributed road traffic speed monitoring system.</a:t>
            </a:r>
            <a:endParaRPr lang="en-GB" sz="1800" dirty="0">
              <a:latin typeface="Adobe Garamond Pro" panose="020205020605060204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90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06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7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7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971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2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1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248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glance, this project</a:t>
            </a:r>
            <a:r>
              <a:rPr lang="en-US" baseline="0" dirty="0"/>
              <a:t> is an implementation based project.</a:t>
            </a:r>
          </a:p>
          <a:p>
            <a:endParaRPr lang="en-US" baseline="0" dirty="0"/>
          </a:p>
          <a:p>
            <a:r>
              <a:rPr lang="en-US" baseline="0" dirty="0"/>
              <a:t>It uses a camera connected to a Raspberry Pi to catch speeding motorists by detecting their license plates, sharing it with others, and working out the average speed of the vehicle.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Details of speeding motorists can then be posted online on social platforms.</a:t>
            </a:r>
            <a:endParaRPr lang="en-GB" dirty="0"/>
          </a:p>
          <a:p>
            <a:endParaRPr lang="en-US" baseline="0" dirty="0"/>
          </a:p>
          <a:p>
            <a:r>
              <a:rPr lang="en-US" baseline="0" dirty="0"/>
              <a:t>It leverages existing LPR technologies, but creates a NEW P2P network, eliminating the need for a central, government controlled, server</a:t>
            </a:r>
          </a:p>
          <a:p>
            <a:endParaRPr lang="en-US" baseline="0" dirty="0"/>
          </a:p>
          <a:p>
            <a:r>
              <a:rPr lang="en-US" baseline="0" dirty="0"/>
              <a:t>The rundown on this presentation is a general overview on the project details, followed by high level design of the individual components, followed by implementation and testing.</a:t>
            </a:r>
          </a:p>
          <a:p>
            <a:endParaRPr lang="en-US" baseline="0" dirty="0"/>
          </a:p>
          <a:p>
            <a:r>
              <a:rPr lang="en-US" baseline="0" dirty="0"/>
              <a:t>Finally, a demo, followed by an evaluation and a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3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708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896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29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88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595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614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633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5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motivation of the</a:t>
            </a:r>
            <a:r>
              <a:rPr lang="en-US" baseline="0" dirty="0"/>
              <a:t> project comes from reducing casualties from speeding cars. </a:t>
            </a:r>
          </a:p>
          <a:p>
            <a:endParaRPr lang="en-US" baseline="0" dirty="0"/>
          </a:p>
          <a:p>
            <a:r>
              <a:rPr lang="en-US" baseline="0" dirty="0"/>
              <a:t>While the higher the speed, the higher the fatality rate, most of the casualties lie in residential and urban areas.</a:t>
            </a:r>
          </a:p>
          <a:p>
            <a:endParaRPr lang="en-US" baseline="0" dirty="0"/>
          </a:p>
          <a:p>
            <a:r>
              <a:rPr lang="en-US" baseline="0" dirty="0"/>
              <a:t>Therefore, the system is targeted at providing average speed checks across non-motorway areas.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91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68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246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27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04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32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40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15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18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65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932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84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77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0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315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53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662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06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2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0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0DBA-C25B-435B-A0F2-7C96821B49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697C-450C-4BBC-AF4B-BA82C697C94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BC9F170-8672-4E30-B656-EC63CCECAA7F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8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4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670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68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446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6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11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9A9C-0D9A-491C-B4A7-C61F4B498847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86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064A4A-7A1F-4165-AD07-027B491497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1E9A-9154-4AF1-9E3B-9608BB8ACC3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0ED1-3E8F-4DB1-8241-620D86EE805A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DFCD-90C8-4C16-8B91-D8E11D6A0EF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1EEB-7052-41D5-8B7C-7B949640A90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0A5F0-15A6-48B8-AB92-6DF76B16F31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5D3E-C404-4A7A-AD7A-0EF319E4952C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2397659-E3BD-4842-8900-DCE7B68263B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40.png"/><Relationship Id="rId10" Type="http://schemas.microsoft.com/office/2007/relationships/hdphoto" Target="../media/hdphoto14.wdp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1.xml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0.xml"/><Relationship Id="rId13" Type="http://schemas.openxmlformats.org/officeDocument/2006/relationships/customXml" Target="../../customXml/item65.xml"/><Relationship Id="rId18" Type="http://schemas.openxmlformats.org/officeDocument/2006/relationships/notesSlide" Target="../notesSlides/notesSlide30.xml"/><Relationship Id="rId3" Type="http://schemas.openxmlformats.org/officeDocument/2006/relationships/customXml" Target="../../customXml/item70.xml"/><Relationship Id="rId21" Type="http://schemas.openxmlformats.org/officeDocument/2006/relationships/image" Target="../media/image45.png"/><Relationship Id="rId7" Type="http://schemas.openxmlformats.org/officeDocument/2006/relationships/customXml" Target="../../customXml/item75.xml"/><Relationship Id="rId12" Type="http://schemas.openxmlformats.org/officeDocument/2006/relationships/customXml" Target="../../customXml/item74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4.xml"/><Relationship Id="rId16" Type="http://schemas.openxmlformats.org/officeDocument/2006/relationships/customXml" Target="../../customXml/item15.xml"/><Relationship Id="rId20" Type="http://schemas.openxmlformats.org/officeDocument/2006/relationships/image" Target="../media/image44.jpeg"/><Relationship Id="rId1" Type="http://schemas.openxmlformats.org/officeDocument/2006/relationships/customXml" Target="../../customXml/item17.xml"/><Relationship Id="rId6" Type="http://schemas.openxmlformats.org/officeDocument/2006/relationships/customXml" Target="../../customXml/item6.xml"/><Relationship Id="rId11" Type="http://schemas.openxmlformats.org/officeDocument/2006/relationships/customXml" Target="../../customXml/item40.xml"/><Relationship Id="rId5" Type="http://schemas.openxmlformats.org/officeDocument/2006/relationships/customXml" Target="../../customXml/item57.xml"/><Relationship Id="rId15" Type="http://schemas.openxmlformats.org/officeDocument/2006/relationships/customXml" Target="../../customXml/item92.xml"/><Relationship Id="rId10" Type="http://schemas.openxmlformats.org/officeDocument/2006/relationships/customXml" Target="../../customXml/item89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21.xml"/><Relationship Id="rId9" Type="http://schemas.openxmlformats.org/officeDocument/2006/relationships/customXml" Target="../../customXml/item59.xml"/><Relationship Id="rId14" Type="http://schemas.openxmlformats.org/officeDocument/2006/relationships/customXml" Target="../../customXml/item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17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microsoft.com/office/2007/relationships/hdphoto" Target="../media/hdphoto15.wdp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8.xml"/><Relationship Id="rId13" Type="http://schemas.openxmlformats.org/officeDocument/2006/relationships/customXml" Target="../../customXml/item25.xml"/><Relationship Id="rId18" Type="http://schemas.openxmlformats.org/officeDocument/2006/relationships/notesSlide" Target="../notesSlides/notesSlide33.xml"/><Relationship Id="rId3" Type="http://schemas.openxmlformats.org/officeDocument/2006/relationships/customXml" Target="../../customXml/item91.xml"/><Relationship Id="rId21" Type="http://schemas.openxmlformats.org/officeDocument/2006/relationships/image" Target="../media/image45.png"/><Relationship Id="rId7" Type="http://schemas.openxmlformats.org/officeDocument/2006/relationships/customXml" Target="../../customXml/item34.xml"/><Relationship Id="rId12" Type="http://schemas.openxmlformats.org/officeDocument/2006/relationships/customXml" Target="../../customXml/item3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90.xml"/><Relationship Id="rId16" Type="http://schemas.openxmlformats.org/officeDocument/2006/relationships/customXml" Target="../../customXml/item47.xml"/><Relationship Id="rId20" Type="http://schemas.openxmlformats.org/officeDocument/2006/relationships/image" Target="../media/image44.jpeg"/><Relationship Id="rId1" Type="http://schemas.openxmlformats.org/officeDocument/2006/relationships/customXml" Target="../../customXml/item39.xml"/><Relationship Id="rId6" Type="http://schemas.openxmlformats.org/officeDocument/2006/relationships/customXml" Target="../../customXml/item49.xml"/><Relationship Id="rId11" Type="http://schemas.openxmlformats.org/officeDocument/2006/relationships/customXml" Target="../../customXml/item29.xml"/><Relationship Id="rId5" Type="http://schemas.openxmlformats.org/officeDocument/2006/relationships/customXml" Target="../../customXml/item19.xml"/><Relationship Id="rId15" Type="http://schemas.openxmlformats.org/officeDocument/2006/relationships/customXml" Target="../../customXml/item46.xml"/><Relationship Id="rId23" Type="http://schemas.openxmlformats.org/officeDocument/2006/relationships/image" Target="../media/image54.png"/><Relationship Id="rId10" Type="http://schemas.openxmlformats.org/officeDocument/2006/relationships/customXml" Target="../../customXml/item27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76.xml"/><Relationship Id="rId9" Type="http://schemas.openxmlformats.org/officeDocument/2006/relationships/customXml" Target="../../customXml/item93.xml"/><Relationship Id="rId14" Type="http://schemas.openxmlformats.org/officeDocument/2006/relationships/customXml" Target="../../customXml/item87.xml"/><Relationship Id="rId2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4.xml"/><Relationship Id="rId13" Type="http://schemas.openxmlformats.org/officeDocument/2006/relationships/customXml" Target="../../customXml/item109.xml"/><Relationship Id="rId18" Type="http://schemas.openxmlformats.org/officeDocument/2006/relationships/customXml" Target="../../customXml/item95.xml"/><Relationship Id="rId26" Type="http://schemas.openxmlformats.org/officeDocument/2006/relationships/image" Target="../media/image9.tmp"/><Relationship Id="rId3" Type="http://schemas.openxmlformats.org/officeDocument/2006/relationships/customXml" Target="../../customXml/item99.xml"/><Relationship Id="rId21" Type="http://schemas.openxmlformats.org/officeDocument/2006/relationships/image" Target="../media/image2.png"/><Relationship Id="rId7" Type="http://schemas.openxmlformats.org/officeDocument/2006/relationships/customXml" Target="../../customXml/item103.xml"/><Relationship Id="rId12" Type="http://schemas.openxmlformats.org/officeDocument/2006/relationships/customXml" Target="../../customXml/item108.xml"/><Relationship Id="rId17" Type="http://schemas.openxmlformats.org/officeDocument/2006/relationships/customXml" Target="../../customXml/item96.xml"/><Relationship Id="rId25" Type="http://schemas.openxmlformats.org/officeDocument/2006/relationships/image" Target="../media/image54.png"/><Relationship Id="rId2" Type="http://schemas.openxmlformats.org/officeDocument/2006/relationships/customXml" Target="../../customXml/item98.xml"/><Relationship Id="rId16" Type="http://schemas.openxmlformats.org/officeDocument/2006/relationships/customXml" Target="../../customXml/item112.xml"/><Relationship Id="rId20" Type="http://schemas.openxmlformats.org/officeDocument/2006/relationships/notesSlide" Target="../notesSlides/notesSlide34.xml"/><Relationship Id="rId1" Type="http://schemas.openxmlformats.org/officeDocument/2006/relationships/customXml" Target="../../customXml/item97.xml"/><Relationship Id="rId6" Type="http://schemas.openxmlformats.org/officeDocument/2006/relationships/customXml" Target="../../customXml/item102.xml"/><Relationship Id="rId11" Type="http://schemas.openxmlformats.org/officeDocument/2006/relationships/customXml" Target="../../customXml/item107.xml"/><Relationship Id="rId24" Type="http://schemas.openxmlformats.org/officeDocument/2006/relationships/image" Target="../media/image53.png"/><Relationship Id="rId5" Type="http://schemas.openxmlformats.org/officeDocument/2006/relationships/customXml" Target="../../customXml/item101.xml"/><Relationship Id="rId15" Type="http://schemas.openxmlformats.org/officeDocument/2006/relationships/customXml" Target="../../customXml/item111.xml"/><Relationship Id="rId23" Type="http://schemas.openxmlformats.org/officeDocument/2006/relationships/image" Target="../media/image45.png"/><Relationship Id="rId10" Type="http://schemas.openxmlformats.org/officeDocument/2006/relationships/customXml" Target="../../customXml/item106.xml"/><Relationship Id="rId19" Type="http://schemas.openxmlformats.org/officeDocument/2006/relationships/slideLayout" Target="../slideLayouts/slideLayout2.xml"/><Relationship Id="rId4" Type="http://schemas.openxmlformats.org/officeDocument/2006/relationships/customXml" Target="../../customXml/item100.xml"/><Relationship Id="rId9" Type="http://schemas.openxmlformats.org/officeDocument/2006/relationships/customXml" Target="../../customXml/item105.xml"/><Relationship Id="rId14" Type="http://schemas.openxmlformats.org/officeDocument/2006/relationships/customXml" Target="../../customXml/item110.xml"/><Relationship Id="rId22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../customXml/item1.xml"/><Relationship Id="rId7" Type="http://schemas.microsoft.com/office/2007/relationships/hdphoto" Target="../media/hdphoto9.wdp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94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5.xml"/><Relationship Id="rId10" Type="http://schemas.openxmlformats.org/officeDocument/2006/relationships/image" Target="../media/image5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9.xml"/><Relationship Id="rId13" Type="http://schemas.openxmlformats.org/officeDocument/2006/relationships/customXml" Target="../../customXml/item113.xml"/><Relationship Id="rId18" Type="http://schemas.openxmlformats.org/officeDocument/2006/relationships/customXml" Target="../../customXml/item118.xml"/><Relationship Id="rId26" Type="http://schemas.openxmlformats.org/officeDocument/2006/relationships/notesSlide" Target="../notesSlides/notesSlide37.xml"/><Relationship Id="rId3" Type="http://schemas.openxmlformats.org/officeDocument/2006/relationships/customXml" Target="../../customXml/item82.xml"/><Relationship Id="rId21" Type="http://schemas.openxmlformats.org/officeDocument/2006/relationships/customXml" Target="../../customXml/item121.xml"/><Relationship Id="rId7" Type="http://schemas.openxmlformats.org/officeDocument/2006/relationships/customXml" Target="../../customXml/item11.xml"/><Relationship Id="rId12" Type="http://schemas.openxmlformats.org/officeDocument/2006/relationships/customXml" Target="../../customXml/item83.xml"/><Relationship Id="rId17" Type="http://schemas.openxmlformats.org/officeDocument/2006/relationships/customXml" Target="../../customXml/item117.xml"/><Relationship Id="rId25" Type="http://schemas.openxmlformats.org/officeDocument/2006/relationships/slideLayout" Target="../slideLayouts/slideLayout2.xml"/><Relationship Id="rId2" Type="http://schemas.openxmlformats.org/officeDocument/2006/relationships/customXml" Target="../../customXml/item7.xml"/><Relationship Id="rId16" Type="http://schemas.openxmlformats.org/officeDocument/2006/relationships/customXml" Target="../../customXml/item115.xml"/><Relationship Id="rId20" Type="http://schemas.openxmlformats.org/officeDocument/2006/relationships/customXml" Target="../../customXml/item120.xml"/><Relationship Id="rId1" Type="http://schemas.openxmlformats.org/officeDocument/2006/relationships/customXml" Target="../../customXml/item13.xml"/><Relationship Id="rId6" Type="http://schemas.openxmlformats.org/officeDocument/2006/relationships/customXml" Target="../../customXml/item73.xml"/><Relationship Id="rId11" Type="http://schemas.openxmlformats.org/officeDocument/2006/relationships/customXml" Target="../../customXml/item35.xml"/><Relationship Id="rId24" Type="http://schemas.openxmlformats.org/officeDocument/2006/relationships/customXml" Target="../../customXml/item123.xml"/><Relationship Id="rId5" Type="http://schemas.openxmlformats.org/officeDocument/2006/relationships/customXml" Target="../../customXml/item72.xml"/><Relationship Id="rId15" Type="http://schemas.openxmlformats.org/officeDocument/2006/relationships/customXml" Target="../../customXml/item116.xml"/><Relationship Id="rId23" Type="http://schemas.openxmlformats.org/officeDocument/2006/relationships/customXml" Target="../../customXml/item124.xml"/><Relationship Id="rId28" Type="http://schemas.openxmlformats.org/officeDocument/2006/relationships/image" Target="../media/image2.png"/><Relationship Id="rId10" Type="http://schemas.openxmlformats.org/officeDocument/2006/relationships/customXml" Target="../../customXml/item52.xml"/><Relationship Id="rId19" Type="http://schemas.openxmlformats.org/officeDocument/2006/relationships/customXml" Target="../../customXml/item119.xml"/><Relationship Id="rId4" Type="http://schemas.openxmlformats.org/officeDocument/2006/relationships/customXml" Target="../../customXml/item2.xml"/><Relationship Id="rId9" Type="http://schemas.openxmlformats.org/officeDocument/2006/relationships/customXml" Target="../../customXml/item66.xml"/><Relationship Id="rId14" Type="http://schemas.openxmlformats.org/officeDocument/2006/relationships/customXml" Target="../../customXml/item114.xml"/><Relationship Id="rId22" Type="http://schemas.openxmlformats.org/officeDocument/2006/relationships/customXml" Target="../../customXml/item122.xml"/><Relationship Id="rId27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25.xml"/><Relationship Id="rId13" Type="http://schemas.openxmlformats.org/officeDocument/2006/relationships/slideLayout" Target="../slideLayouts/slideLayout2.xml"/><Relationship Id="rId3" Type="http://schemas.openxmlformats.org/officeDocument/2006/relationships/customXml" Target="../../customXml/item56.xml"/><Relationship Id="rId7" Type="http://schemas.openxmlformats.org/officeDocument/2006/relationships/customXml" Target="../../customXml/item126.xml"/><Relationship Id="rId12" Type="http://schemas.openxmlformats.org/officeDocument/2006/relationships/customXml" Target="../../customXml/item129.xml"/><Relationship Id="rId2" Type="http://schemas.openxmlformats.org/officeDocument/2006/relationships/customXml" Target="../../customXml/item67.xml"/><Relationship Id="rId16" Type="http://schemas.openxmlformats.org/officeDocument/2006/relationships/image" Target="../media/image2.png"/><Relationship Id="rId1" Type="http://schemas.openxmlformats.org/officeDocument/2006/relationships/customXml" Target="../../customXml/item69.xml"/><Relationship Id="rId6" Type="http://schemas.openxmlformats.org/officeDocument/2006/relationships/customXml" Target="../../customXml/item8.xml"/><Relationship Id="rId11" Type="http://schemas.openxmlformats.org/officeDocument/2006/relationships/customXml" Target="../../customXml/item130.xml"/><Relationship Id="rId5" Type="http://schemas.openxmlformats.org/officeDocument/2006/relationships/customXml" Target="../../customXml/item61.xml"/><Relationship Id="rId15" Type="http://schemas.openxmlformats.org/officeDocument/2006/relationships/chart" Target="../charts/chart5.xml"/><Relationship Id="rId10" Type="http://schemas.openxmlformats.org/officeDocument/2006/relationships/customXml" Target="../../customXml/item127.xml"/><Relationship Id="rId4" Type="http://schemas.openxmlformats.org/officeDocument/2006/relationships/customXml" Target="../../customXml/item88.xml"/><Relationship Id="rId9" Type="http://schemas.openxmlformats.org/officeDocument/2006/relationships/customXml" Target="../../customXml/item128.xml"/><Relationship Id="rId1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5260" y="5372100"/>
            <a:ext cx="4232279" cy="1316820"/>
          </a:xfrm>
        </p:spPr>
        <p:txBody>
          <a:bodyPr>
            <a:noAutofit/>
          </a:bodyPr>
          <a:lstStyle/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w/ </a:t>
            </a:r>
            <a:r>
              <a:rPr lang="en-GB" sz="2400" dirty="0" err="1">
                <a:latin typeface="Josefin Sans" pitchFamily="2" charset="0"/>
                <a:ea typeface="Josefin Sans" pitchFamily="2" charset="0"/>
              </a:rPr>
              <a:t>Dr.</a:t>
            </a:r>
            <a:r>
              <a:rPr lang="en-GB" sz="2400" dirty="0">
                <a:latin typeface="Josefin Sans" pitchFamily="2" charset="0"/>
                <a:ea typeface="Josefin Sans" pitchFamily="2" charset="0"/>
              </a:rPr>
              <a:t> Ed Stott</a:t>
            </a:r>
          </a:p>
          <a:p>
            <a:pPr algn="r"/>
            <a:r>
              <a:rPr lang="en-US" sz="1400" dirty="0">
                <a:latin typeface="Josefin Sans" pitchFamily="2" charset="0"/>
                <a:ea typeface="Josefin Sans" pitchFamily="2" charset="0"/>
              </a:rPr>
              <a:t>w/ Dr. Christos Papavassiliou</a:t>
            </a:r>
            <a:endParaRPr lang="en-GB" sz="14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227271"/>
            <a:ext cx="12191999" cy="1216356"/>
          </a:xfrm>
        </p:spPr>
        <p:txBody>
          <a:bodyPr>
            <a:noAutofit/>
          </a:bodyPr>
          <a:lstStyle/>
          <a:p>
            <a:r>
              <a:rPr lang="en-GB" sz="4400" b="1" cap="none" dirty="0"/>
              <a:t>Distributed Road Traffic </a:t>
            </a:r>
            <a:br>
              <a:rPr lang="en-GB" sz="4400" b="1" cap="none" dirty="0"/>
            </a:br>
            <a:r>
              <a:rPr lang="en-GB" sz="4400" b="1" cap="none" dirty="0"/>
              <a:t>Speed Monitoring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91940" y="3389597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EE4-T Final Year Project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62616435276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UK</a:t>
            </a:r>
            <a:r>
              <a:rPr lang="en-GB" sz="3000" dirty="0"/>
              <a:t>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8812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1349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26893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standalone mode in case there is no one in the network</a:t>
            </a:r>
          </a:p>
          <a:p>
            <a:r>
              <a:rPr lang="en-GB" sz="3000" dirty="0"/>
              <a:t>Peers should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95171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</a:t>
            </a:r>
            <a:r>
              <a:rPr lang="en-GB" sz="3000" dirty="0">
                <a:solidFill>
                  <a:srgbClr val="FFC000"/>
                </a:solidFill>
              </a:rPr>
              <a:t>standalone mode</a:t>
            </a:r>
            <a:r>
              <a:rPr lang="en-GB" sz="3000" dirty="0"/>
              <a:t> in case there is no one in the network</a:t>
            </a:r>
          </a:p>
          <a:p>
            <a:r>
              <a:rPr lang="en-GB" sz="3000" dirty="0"/>
              <a:t>Peers should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10819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/>
              <a:t>Peers should </a:t>
            </a:r>
            <a:r>
              <a:rPr lang="en-GB" sz="3000" dirty="0">
                <a:solidFill>
                  <a:srgbClr val="FFC000"/>
                </a:solidFill>
              </a:rPr>
              <a:t>join/leave/return </a:t>
            </a:r>
            <a:r>
              <a:rPr lang="en-GB" sz="3000" dirty="0"/>
              <a:t>to the network </a:t>
            </a:r>
            <a:r>
              <a:rPr lang="en-GB" sz="3000" dirty="0">
                <a:solidFill>
                  <a:srgbClr val="FFC000"/>
                </a:solidFill>
              </a:rPr>
              <a:t>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323926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Peers should join/leave/return to the network easily</a:t>
            </a:r>
          </a:p>
          <a:p>
            <a:r>
              <a:rPr lang="en-GB" sz="3000" dirty="0"/>
              <a:t>Make the network </a:t>
            </a:r>
            <a:r>
              <a:rPr lang="en-GB" sz="3000" dirty="0">
                <a:solidFill>
                  <a:srgbClr val="FFC000"/>
                </a:solidFill>
              </a:rPr>
              <a:t>secure</a:t>
            </a:r>
            <a:r>
              <a:rPr lang="en-GB" sz="3000" dirty="0"/>
              <a:t> against </a:t>
            </a:r>
            <a:r>
              <a:rPr lang="en-GB" sz="3000" dirty="0">
                <a:solidFill>
                  <a:srgbClr val="FFC000"/>
                </a:solidFill>
              </a:rPr>
              <a:t>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6953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Peers should join/leave/return to the network easily</a:t>
            </a:r>
          </a:p>
          <a:p>
            <a:r>
              <a:rPr lang="en-GB" sz="3000" dirty="0">
                <a:solidFill>
                  <a:schemeClr val="bg1"/>
                </a:solidFill>
              </a:rPr>
              <a:t>Make the network secure against rogue peers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</a:t>
            </a:r>
            <a:r>
              <a:rPr lang="en-GB" sz="3000" dirty="0"/>
              <a:t> the system 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119354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GB" b="1" cap="none" dirty="0"/>
              <a:t>Envisioned System</a:t>
            </a:r>
          </a:p>
        </p:txBody>
      </p:sp>
      <p:pic>
        <p:nvPicPr>
          <p:cNvPr id="13316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20" y="2381234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36" y="2368665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3791973"/>
            <a:ext cx="12192000" cy="5670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41" y="4361138"/>
            <a:ext cx="12190959" cy="14176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Black and white car clip art free vector for free download abou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2285" y="4009094"/>
            <a:ext cx="2133600" cy="7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-1041" y="4917728"/>
            <a:ext cx="4740681" cy="373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15272" y="4964101"/>
            <a:ext cx="5976728" cy="283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61113" y="4903861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776820" y="4889050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540986" y="4942390"/>
            <a:ext cx="1041" cy="1865574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59" y="5410809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029" y="2381234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/>
          <p:cNvSpPr txBox="1"/>
          <p:nvPr/>
        </p:nvSpPr>
        <p:spPr>
          <a:xfrm>
            <a:off x="4250435" y="226910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042627" y="233887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9813254" y="5293308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026346" y="2882945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590" y="2954798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" name="TextBox 43"/>
          <p:cNvSpPr txBox="1"/>
          <p:nvPr/>
        </p:nvSpPr>
        <p:spPr>
          <a:xfrm>
            <a:off x="4286066" y="280595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6022845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TextBox 45"/>
          <p:cNvSpPr txBox="1"/>
          <p:nvPr/>
        </p:nvSpPr>
        <p:spPr>
          <a:xfrm>
            <a:off x="9813254" y="587399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04199" y="5410809"/>
            <a:ext cx="3824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Yellow – locally detected</a:t>
            </a:r>
          </a:p>
          <a:p>
            <a:r>
              <a:rPr lang="en-US" sz="2800" dirty="0"/>
              <a:t>White – peer detected</a:t>
            </a:r>
            <a:endParaRPr lang="en-GB" sz="2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391" y="2435172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293" y="2980362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5405733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/>
          <p:cNvCxnSpPr>
            <a:stCxn id="13316" idx="2"/>
          </p:cNvCxnSpPr>
          <p:nvPr/>
        </p:nvCxnSpPr>
        <p:spPr>
          <a:xfrm flipH="1">
            <a:off x="1775460" y="3468989"/>
            <a:ext cx="1695" cy="3229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2"/>
          </p:cNvCxnSpPr>
          <p:nvPr/>
        </p:nvCxnSpPr>
        <p:spPr>
          <a:xfrm>
            <a:off x="7643971" y="3456420"/>
            <a:ext cx="0" cy="3355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2" idx="1"/>
          </p:cNvCxnSpPr>
          <p:nvPr/>
        </p:nvCxnSpPr>
        <p:spPr>
          <a:xfrm flipH="1" flipV="1">
            <a:off x="6373723" y="5954686"/>
            <a:ext cx="36493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6620" y="1941452"/>
            <a:ext cx="93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Peer 1</a:t>
            </a:r>
            <a:endParaRPr lang="en-GB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7142521" y="1919569"/>
            <a:ext cx="1031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Peer 2</a:t>
            </a:r>
            <a:endParaRPr lang="en-GB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93789" y="4978263"/>
            <a:ext cx="104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Peer 3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2239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23033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33 3.7037E-7 L 0.78854 3.7037E-7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854 3.7037E-7 L 1.20182 3.7037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41" grpId="0"/>
      <p:bldP spid="42" grpId="0"/>
      <p:bldP spid="44" grpId="0"/>
      <p:bldP spid="4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7" y="1980009"/>
            <a:ext cx="7947757" cy="46510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Implementation</a:t>
            </a:r>
            <a:r>
              <a:rPr lang="en-GB" sz="2400" dirty="0"/>
              <a:t> based project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Catch speeding motorists </a:t>
            </a:r>
            <a:r>
              <a:rPr lang="en-GB" sz="2400" dirty="0"/>
              <a:t>using a camera and Raspberry Pi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Existing</a:t>
            </a:r>
            <a:r>
              <a:rPr lang="en-GB" sz="2400" dirty="0"/>
              <a:t> license plate recognition (LPR) technologies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New</a:t>
            </a:r>
            <a:r>
              <a:rPr lang="en-GB" sz="2400" dirty="0"/>
              <a:t> peer to peer network (P2P)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No</a:t>
            </a:r>
            <a:r>
              <a:rPr lang="en-GB" sz="2400" dirty="0"/>
              <a:t> government controlled </a:t>
            </a:r>
            <a:r>
              <a:rPr lang="en-GB" sz="2400" dirty="0">
                <a:solidFill>
                  <a:srgbClr val="FFC000"/>
                </a:solidFill>
              </a:rPr>
              <a:t>central server</a:t>
            </a:r>
            <a:r>
              <a:rPr lang="en-GB" sz="2400" dirty="0"/>
              <a:t>, but </a:t>
            </a:r>
            <a:r>
              <a:rPr lang="en-US" sz="2400" dirty="0"/>
              <a:t>social posting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Motivation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Specification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High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Level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Design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Implementation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and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Testing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Demo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Evaluation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and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Conclusion</a:t>
            </a:r>
            <a:endParaRPr lang="en-US" sz="2400" dirty="0"/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864" y="3052386"/>
            <a:ext cx="3538795" cy="1990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7161" y="2006769"/>
            <a:ext cx="3059138" cy="2288304"/>
            <a:chOff x="397161" y="2006769"/>
            <a:chExt cx="3059138" cy="2288304"/>
          </a:xfrm>
        </p:grpSpPr>
        <p:pic>
          <p:nvPicPr>
            <p:cNvPr id="4098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56054" y="1831036"/>
            <a:ext cx="26640" cy="502696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Arrow: Right 60"/>
          <p:cNvSpPr/>
          <p:nvPr/>
        </p:nvSpPr>
        <p:spPr>
          <a:xfrm>
            <a:off x="6219461" y="3328293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0" y="4334149"/>
            <a:ext cx="6856054" cy="23856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61Ni4Bi2IfL._SY355_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44" b="94930" l="9296" r="93803">
                        <a14:foregroundMark x1="30704" y1="9014" x2="39718" y2="7042"/>
                        <a14:foregroundMark x1="40282" y1="6761" x2="45070" y2="7042"/>
                        <a14:foregroundMark x1="45915" y1="7324" x2="52113" y2="8451"/>
                        <a14:foregroundMark x1="52958" y1="8451" x2="56620" y2="10704"/>
                        <a14:foregroundMark x1="56901" y1="11268" x2="58873" y2="13803"/>
                        <a14:foregroundMark x1="31549" y1="8451" x2="28169" y2="10986"/>
                        <a14:foregroundMark x1="28451" y1="10423" x2="25634" y2="12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74" y="2175258"/>
            <a:ext cx="1848888" cy="184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10572052" y="2013729"/>
            <a:ext cx="1272533" cy="923093"/>
            <a:chOff x="397161" y="2006769"/>
            <a:chExt cx="3059138" cy="2288304"/>
          </a:xfrm>
        </p:grpSpPr>
        <p:pic>
          <p:nvPicPr>
            <p:cNvPr id="36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10582675" y="2920222"/>
            <a:ext cx="1272533" cy="923093"/>
            <a:chOff x="397161" y="2006769"/>
            <a:chExt cx="3059138" cy="2288304"/>
          </a:xfrm>
        </p:grpSpPr>
        <p:pic>
          <p:nvPicPr>
            <p:cNvPr id="39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10595300" y="3803709"/>
            <a:ext cx="1272533" cy="923093"/>
            <a:chOff x="397161" y="2006769"/>
            <a:chExt cx="3059138" cy="2288304"/>
          </a:xfrm>
        </p:grpSpPr>
        <p:pic>
          <p:nvPicPr>
            <p:cNvPr id="42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Arrow: Right 44"/>
          <p:cNvSpPr/>
          <p:nvPr/>
        </p:nvSpPr>
        <p:spPr>
          <a:xfrm rot="19769708">
            <a:off x="6320928" y="4425160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/>
          <p:cNvSpPr/>
          <p:nvPr/>
        </p:nvSpPr>
        <p:spPr>
          <a:xfrm rot="8926219">
            <a:off x="6165381" y="4943498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749" y="2303643"/>
            <a:ext cx="2318427" cy="2291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" y="3872935"/>
            <a:ext cx="474068" cy="3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867" y="4577503"/>
            <a:ext cx="3362569" cy="1891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3 well defined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Readily available components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9984" y="1831036"/>
            <a:ext cx="28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License Plate Detection</a:t>
            </a:r>
            <a:endParaRPr lang="en-GB" dirty="0"/>
          </a:p>
        </p:txBody>
      </p:sp>
      <p:sp>
        <p:nvSpPr>
          <p:cNvPr id="54" name="TextBox 53"/>
          <p:cNvSpPr txBox="1"/>
          <p:nvPr/>
        </p:nvSpPr>
        <p:spPr>
          <a:xfrm>
            <a:off x="6895222" y="1831036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Peer to Peer Network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-301986" y="4405021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Interface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828" y="2072607"/>
            <a:ext cx="7476262" cy="2970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Aim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936068" y="5520850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Get license plates of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Function in multiple angles and lighting conditions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43759621"/>
              </p:ext>
            </p:extLst>
          </p:nvPr>
        </p:nvGraphicFramePr>
        <p:xfrm>
          <a:off x="-523876" y="80200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Design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321016" y="5218027"/>
            <a:ext cx="6864643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OpenALPR computationally expensive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Buffer videos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Survive busy periods and power outages</a:t>
            </a:r>
          </a:p>
        </p:txBody>
      </p:sp>
    </p:spTree>
    <p:extLst>
      <p:ext uri="{BB962C8B-B14F-4D97-AF65-F5344CB8AC3E}">
        <p14:creationId xmlns:p14="http://schemas.microsoft.com/office/powerpoint/2010/main" val="21794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65812"/>
              </p:ext>
            </p:extLst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18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47220906_7b36f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629"/>
          <a:stretch/>
        </p:blipFill>
        <p:spPr>
          <a:xfrm>
            <a:off x="6530730" y="2651759"/>
            <a:ext cx="4062217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6055"/>
          <a:stretch/>
        </p:blipFill>
        <p:spPr>
          <a:xfrm>
            <a:off x="1399823" y="2651759"/>
            <a:ext cx="4178018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LF64FBO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5167" y="5643451"/>
            <a:ext cx="229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LM55BCK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540" y="2587702"/>
            <a:ext cx="4450080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410370" y="2587702"/>
            <a:ext cx="4690578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BX66HHO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059" y="569909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756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99" y="2672242"/>
            <a:ext cx="4859655" cy="2602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002" y="2672242"/>
            <a:ext cx="4859655" cy="2609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1107" y="5699095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649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919" y="2521909"/>
            <a:ext cx="4489221" cy="279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620" y="2575560"/>
            <a:ext cx="4880908" cy="274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212228" y="5726878"/>
            <a:ext cx="247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5HUTTLE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34474" y="5699097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18001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4739" y="2710308"/>
            <a:ext cx="1868951" cy="888084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6" name="Straight Arrow Connector 5"/>
          <p:cNvCxnSpPr>
            <a:stCxn id="10" idx="3"/>
          </p:cNvCxnSpPr>
          <p:nvPr/>
        </p:nvCxnSpPr>
        <p:spPr>
          <a:xfrm flipH="1">
            <a:off x="3098435" y="3468335"/>
            <a:ext cx="800006" cy="10576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42" t="31704" r="52950" b="57993"/>
          <a:stretch/>
        </p:blipFill>
        <p:spPr>
          <a:xfrm>
            <a:off x="9284145" y="2710308"/>
            <a:ext cx="1949436" cy="582127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8" name="Straight Arrow Connector 7"/>
          <p:cNvCxnSpPr>
            <a:stCxn id="14" idx="3"/>
          </p:cNvCxnSpPr>
          <p:nvPr/>
        </p:nvCxnSpPr>
        <p:spPr>
          <a:xfrm flipH="1">
            <a:off x="8703247" y="3207184"/>
            <a:ext cx="866386" cy="391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50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94" y="2862017"/>
            <a:ext cx="2880000" cy="628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294" y="3845511"/>
            <a:ext cx="2880000" cy="611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9294" y="4960004"/>
            <a:ext cx="2880000" cy="6169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547" y="2862017"/>
            <a:ext cx="2880000" cy="6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547" y="3845511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5547" y="4957868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892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B96F8E6-25A1-4B00-B7B4-EE482273E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358810"/>
              </p:ext>
            </p:extLst>
          </p:nvPr>
        </p:nvGraphicFramePr>
        <p:xfrm>
          <a:off x="338533" y="2029446"/>
          <a:ext cx="7315200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Accident areas</a:t>
            </a:r>
            <a:endParaRPr lang="en-GB" b="1" cap="none" dirty="0"/>
          </a:p>
        </p:txBody>
      </p:sp>
      <p:sp>
        <p:nvSpPr>
          <p:cNvPr id="7" name="TextBox 5"/>
          <p:cNvSpPr txBox="1"/>
          <p:nvPr/>
        </p:nvSpPr>
        <p:spPr>
          <a:xfrm>
            <a:off x="9120705" y="2757169"/>
            <a:ext cx="2751689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95% of accidents not on motorway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Target residential areas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2058" name="Picture 10" descr="http://www.freeclipart.pw/uploads/2017/05/city-clipart-30.jpe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947" y1="30795" x2="4035" y2="87748"/>
                        <a14:foregroundMark x1="17193" y1="88742" x2="34211" y2="82119"/>
                        <a14:foregroundMark x1="29649" y1="10265" x2="31404" y2="79801"/>
                        <a14:foregroundMark x1="6842" y1="96026" x2="15965" y2="93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455"/>
          <a:stretch/>
        </p:blipFill>
        <p:spPr bwMode="auto">
          <a:xfrm>
            <a:off x="7750011" y="2348617"/>
            <a:ext cx="959421" cy="104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ural house vector"/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633" y1="42492" x2="30032" y2="45208"/>
                        <a14:foregroundMark x1="89297" y1="90575" x2="89297" y2="90575"/>
                        <a14:foregroundMark x1="34026" y1="45048" x2="47444" y2="51597"/>
                        <a14:foregroundMark x1="40735" y1="29393" x2="41054" y2="44249"/>
                        <a14:foregroundMark x1="41374" y1="28275" x2="50319" y2="23323"/>
                        <a14:foregroundMark x1="50319" y1="22684" x2="61502" y2="31470"/>
                        <a14:foregroundMark x1="58626" y1="24760" x2="60224" y2="51597"/>
                        <a14:foregroundMark x1="20288" y1="68850" x2="45527" y2="61182"/>
                        <a14:foregroundMark x1="12460" y1="72045" x2="24760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47" y="3733469"/>
            <a:ext cx="984885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staffordshire.police.uk/media/3465/Motorway-Icon-Clear/image/Motorway_Icon_Clear.png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2" y="5057195"/>
            <a:ext cx="1096238" cy="10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1320" y="3494719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1320" y="266056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1320" y="4356163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132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7405" y="267024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0730" y="3494719"/>
            <a:ext cx="105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0730" y="4356163"/>
            <a:ext cx="99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073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9648" y="342111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Built up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42607" y="4632830"/>
            <a:ext cx="161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Non built up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6138" y="6036331"/>
            <a:ext cx="127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Motorway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6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https://www.gov.uk/government/uploads/system/uploads/attachment_data/file/533293/rrcgb-main-results-2015.pdf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73243" y="3192919"/>
            <a:ext cx="2208359" cy="111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</p:cNvCxnSpPr>
          <p:nvPr/>
        </p:nvCxnSpPr>
        <p:spPr>
          <a:xfrm flipH="1" flipV="1">
            <a:off x="6506057" y="3144484"/>
            <a:ext cx="1147676" cy="1104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62" idx="1"/>
          </p:cNvCxnSpPr>
          <p:nvPr/>
        </p:nvCxnSpPr>
        <p:spPr>
          <a:xfrm flipH="1" flipV="1">
            <a:off x="7075545" y="3151516"/>
            <a:ext cx="606057" cy="2445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56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0700" y="3492871"/>
            <a:ext cx="2517064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LPR output compared with manual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Max 100%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A508EE4-EB15-44AF-BDDE-69F3D1ADD2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864619"/>
              </p:ext>
            </p:extLst>
          </p:nvPr>
        </p:nvGraphicFramePr>
        <p:xfrm>
          <a:off x="0" y="2431307"/>
          <a:ext cx="9273540" cy="4356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2845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39269828_3c979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1936068" y="5459953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Transmit detected plates to other peers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 out average speed between peer locations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671689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Design</a:t>
            </a:r>
          </a:p>
        </p:txBody>
      </p:sp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30" y="2932886"/>
            <a:ext cx="3162118" cy="11014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245113" y="2835923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2" y="24692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819370" y="2959081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9113845" y="3035281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39" y="2835923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5"/>
          <p:cNvSpPr txBox="1"/>
          <p:nvPr/>
        </p:nvSpPr>
        <p:spPr>
          <a:xfrm>
            <a:off x="2776075" y="4678534"/>
            <a:ext cx="6431289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P2P on top of web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web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Most security issues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056" y="3028683"/>
            <a:ext cx="360140" cy="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84" y="3045536"/>
            <a:ext cx="375380" cy="3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blog.disqus.com/hubfs/336736_488_disqus_social_icon.jpg?t=149765183111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656" y1="48308" x2="52540" y2="55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7959" y="3388823"/>
            <a:ext cx="583956" cy="4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58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– Network transactions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6750486" y="3369231"/>
            <a:ext cx="4679514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Bootstrap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Maintain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Security issues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Adapted from https://en.wikipedia.org/wiki/Peer-to-Peer_Protocol_(P2PP)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391904"/>
              </p:ext>
            </p:extLst>
          </p:nvPr>
        </p:nvGraphicFramePr>
        <p:xfrm>
          <a:off x="2019301" y="2017835"/>
          <a:ext cx="3124200" cy="4371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159879362"/>
                    </a:ext>
                  </a:extLst>
                </a:gridCol>
              </a:tblGrid>
              <a:tr h="728522">
                <a:tc>
                  <a:txBody>
                    <a:bodyPr/>
                    <a:lstStyle/>
                    <a:p>
                      <a:r>
                        <a:rPr lang="en-GB" sz="2400" dirty="0"/>
                        <a:t>Register*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40274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Get list</a:t>
                      </a:r>
                      <a:r>
                        <a:rPr lang="en-US" sz="2400" baseline="0" dirty="0"/>
                        <a:t> of peers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02108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Keep alive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42392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Send</a:t>
                      </a:r>
                      <a:r>
                        <a:rPr lang="en-US" sz="2400" baseline="0" dirty="0"/>
                        <a:t> plates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95421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Detect violations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15467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Modify trust</a:t>
                      </a:r>
                      <a:r>
                        <a:rPr lang="en-US" sz="2400" baseline="0" dirty="0"/>
                        <a:t> of peer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30308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43501" y="6053522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Requires central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92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70007528128_082cc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Average speed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394274" y="3347524"/>
            <a:ext cx="8105420" cy="2931355"/>
          </a:xfrm>
          <a:custGeom>
            <a:avLst/>
            <a:gdLst>
              <a:gd name="connsiteX0" fmla="*/ 0 w 6105586"/>
              <a:gd name="connsiteY0" fmla="*/ 257148 h 1542857"/>
              <a:gd name="connsiteX1" fmla="*/ 257148 w 6105586"/>
              <a:gd name="connsiteY1" fmla="*/ 0 h 1542857"/>
              <a:gd name="connsiteX2" fmla="*/ 3561592 w 6105586"/>
              <a:gd name="connsiteY2" fmla="*/ 0 h 1542857"/>
              <a:gd name="connsiteX3" fmla="*/ 7762520 w 6105586"/>
              <a:gd name="connsiteY3" fmla="*/ -1403738 h 1542857"/>
              <a:gd name="connsiteX4" fmla="*/ 5087988 w 6105586"/>
              <a:gd name="connsiteY4" fmla="*/ 0 h 1542857"/>
              <a:gd name="connsiteX5" fmla="*/ 5848438 w 6105586"/>
              <a:gd name="connsiteY5" fmla="*/ 0 h 1542857"/>
              <a:gd name="connsiteX6" fmla="*/ 6105586 w 6105586"/>
              <a:gd name="connsiteY6" fmla="*/ 257148 h 1542857"/>
              <a:gd name="connsiteX7" fmla="*/ 6105586 w 6105586"/>
              <a:gd name="connsiteY7" fmla="*/ 257143 h 1542857"/>
              <a:gd name="connsiteX8" fmla="*/ 6105586 w 6105586"/>
              <a:gd name="connsiteY8" fmla="*/ 257143 h 1542857"/>
              <a:gd name="connsiteX9" fmla="*/ 6105586 w 6105586"/>
              <a:gd name="connsiteY9" fmla="*/ 642857 h 1542857"/>
              <a:gd name="connsiteX10" fmla="*/ 6105586 w 6105586"/>
              <a:gd name="connsiteY10" fmla="*/ 1285709 h 1542857"/>
              <a:gd name="connsiteX11" fmla="*/ 5848438 w 6105586"/>
              <a:gd name="connsiteY11" fmla="*/ 1542857 h 1542857"/>
              <a:gd name="connsiteX12" fmla="*/ 5087988 w 6105586"/>
              <a:gd name="connsiteY12" fmla="*/ 1542857 h 1542857"/>
              <a:gd name="connsiteX13" fmla="*/ 3561592 w 6105586"/>
              <a:gd name="connsiteY13" fmla="*/ 1542857 h 1542857"/>
              <a:gd name="connsiteX14" fmla="*/ 3561592 w 6105586"/>
              <a:gd name="connsiteY14" fmla="*/ 1542857 h 1542857"/>
              <a:gd name="connsiteX15" fmla="*/ 257148 w 6105586"/>
              <a:gd name="connsiteY15" fmla="*/ 1542857 h 1542857"/>
              <a:gd name="connsiteX16" fmla="*/ 0 w 6105586"/>
              <a:gd name="connsiteY16" fmla="*/ 1285709 h 1542857"/>
              <a:gd name="connsiteX17" fmla="*/ 0 w 6105586"/>
              <a:gd name="connsiteY17" fmla="*/ 642857 h 1542857"/>
              <a:gd name="connsiteX18" fmla="*/ 0 w 6105586"/>
              <a:gd name="connsiteY18" fmla="*/ 257143 h 1542857"/>
              <a:gd name="connsiteX19" fmla="*/ 0 w 6105586"/>
              <a:gd name="connsiteY19" fmla="*/ 257143 h 1542857"/>
              <a:gd name="connsiteX20" fmla="*/ 0 w 6105586"/>
              <a:gd name="connsiteY20" fmla="*/ 257148 h 1542857"/>
              <a:gd name="connsiteX0" fmla="*/ 0 w 7762520"/>
              <a:gd name="connsiteY0" fmla="*/ 1660886 h 2946595"/>
              <a:gd name="connsiteX1" fmla="*/ 257148 w 7762520"/>
              <a:gd name="connsiteY1" fmla="*/ 1403738 h 2946595"/>
              <a:gd name="connsiteX2" fmla="*/ 4521712 w 7762520"/>
              <a:gd name="connsiteY2" fmla="*/ 1403738 h 2946595"/>
              <a:gd name="connsiteX3" fmla="*/ 7762520 w 7762520"/>
              <a:gd name="connsiteY3" fmla="*/ 0 h 2946595"/>
              <a:gd name="connsiteX4" fmla="*/ 5087988 w 7762520"/>
              <a:gd name="connsiteY4" fmla="*/ 1403738 h 2946595"/>
              <a:gd name="connsiteX5" fmla="*/ 5848438 w 7762520"/>
              <a:gd name="connsiteY5" fmla="*/ 1403738 h 2946595"/>
              <a:gd name="connsiteX6" fmla="*/ 6105586 w 7762520"/>
              <a:gd name="connsiteY6" fmla="*/ 1660886 h 2946595"/>
              <a:gd name="connsiteX7" fmla="*/ 6105586 w 7762520"/>
              <a:gd name="connsiteY7" fmla="*/ 1660881 h 2946595"/>
              <a:gd name="connsiteX8" fmla="*/ 6105586 w 7762520"/>
              <a:gd name="connsiteY8" fmla="*/ 1660881 h 2946595"/>
              <a:gd name="connsiteX9" fmla="*/ 6105586 w 7762520"/>
              <a:gd name="connsiteY9" fmla="*/ 2046595 h 2946595"/>
              <a:gd name="connsiteX10" fmla="*/ 6105586 w 7762520"/>
              <a:gd name="connsiteY10" fmla="*/ 2689447 h 2946595"/>
              <a:gd name="connsiteX11" fmla="*/ 5848438 w 7762520"/>
              <a:gd name="connsiteY11" fmla="*/ 2946595 h 2946595"/>
              <a:gd name="connsiteX12" fmla="*/ 5087988 w 7762520"/>
              <a:gd name="connsiteY12" fmla="*/ 2946595 h 2946595"/>
              <a:gd name="connsiteX13" fmla="*/ 3561592 w 7762520"/>
              <a:gd name="connsiteY13" fmla="*/ 2946595 h 2946595"/>
              <a:gd name="connsiteX14" fmla="*/ 3561592 w 7762520"/>
              <a:gd name="connsiteY14" fmla="*/ 2946595 h 2946595"/>
              <a:gd name="connsiteX15" fmla="*/ 257148 w 7762520"/>
              <a:gd name="connsiteY15" fmla="*/ 2946595 h 2946595"/>
              <a:gd name="connsiteX16" fmla="*/ 0 w 7762520"/>
              <a:gd name="connsiteY16" fmla="*/ 2689447 h 2946595"/>
              <a:gd name="connsiteX17" fmla="*/ 0 w 7762520"/>
              <a:gd name="connsiteY17" fmla="*/ 2046595 h 2946595"/>
              <a:gd name="connsiteX18" fmla="*/ 0 w 7762520"/>
              <a:gd name="connsiteY18" fmla="*/ 1660881 h 2946595"/>
              <a:gd name="connsiteX19" fmla="*/ 0 w 7762520"/>
              <a:gd name="connsiteY19" fmla="*/ 1660881 h 2946595"/>
              <a:gd name="connsiteX20" fmla="*/ 0 w 7762520"/>
              <a:gd name="connsiteY20" fmla="*/ 1660886 h 2946595"/>
              <a:gd name="connsiteX0" fmla="*/ 0 w 8105420"/>
              <a:gd name="connsiteY0" fmla="*/ 1645646 h 2931355"/>
              <a:gd name="connsiteX1" fmla="*/ 257148 w 8105420"/>
              <a:gd name="connsiteY1" fmla="*/ 1388498 h 2931355"/>
              <a:gd name="connsiteX2" fmla="*/ 4521712 w 8105420"/>
              <a:gd name="connsiteY2" fmla="*/ 1388498 h 2931355"/>
              <a:gd name="connsiteX3" fmla="*/ 8105420 w 8105420"/>
              <a:gd name="connsiteY3" fmla="*/ 0 h 2931355"/>
              <a:gd name="connsiteX4" fmla="*/ 5087988 w 8105420"/>
              <a:gd name="connsiteY4" fmla="*/ 1388498 h 2931355"/>
              <a:gd name="connsiteX5" fmla="*/ 5848438 w 8105420"/>
              <a:gd name="connsiteY5" fmla="*/ 1388498 h 2931355"/>
              <a:gd name="connsiteX6" fmla="*/ 6105586 w 8105420"/>
              <a:gd name="connsiteY6" fmla="*/ 1645646 h 2931355"/>
              <a:gd name="connsiteX7" fmla="*/ 6105586 w 8105420"/>
              <a:gd name="connsiteY7" fmla="*/ 1645641 h 2931355"/>
              <a:gd name="connsiteX8" fmla="*/ 6105586 w 8105420"/>
              <a:gd name="connsiteY8" fmla="*/ 1645641 h 2931355"/>
              <a:gd name="connsiteX9" fmla="*/ 6105586 w 8105420"/>
              <a:gd name="connsiteY9" fmla="*/ 2031355 h 2931355"/>
              <a:gd name="connsiteX10" fmla="*/ 6105586 w 8105420"/>
              <a:gd name="connsiteY10" fmla="*/ 2674207 h 2931355"/>
              <a:gd name="connsiteX11" fmla="*/ 5848438 w 8105420"/>
              <a:gd name="connsiteY11" fmla="*/ 2931355 h 2931355"/>
              <a:gd name="connsiteX12" fmla="*/ 5087988 w 8105420"/>
              <a:gd name="connsiteY12" fmla="*/ 2931355 h 2931355"/>
              <a:gd name="connsiteX13" fmla="*/ 3561592 w 8105420"/>
              <a:gd name="connsiteY13" fmla="*/ 2931355 h 2931355"/>
              <a:gd name="connsiteX14" fmla="*/ 3561592 w 8105420"/>
              <a:gd name="connsiteY14" fmla="*/ 2931355 h 2931355"/>
              <a:gd name="connsiteX15" fmla="*/ 257148 w 8105420"/>
              <a:gd name="connsiteY15" fmla="*/ 2931355 h 2931355"/>
              <a:gd name="connsiteX16" fmla="*/ 0 w 8105420"/>
              <a:gd name="connsiteY16" fmla="*/ 2674207 h 2931355"/>
              <a:gd name="connsiteX17" fmla="*/ 0 w 8105420"/>
              <a:gd name="connsiteY17" fmla="*/ 2031355 h 2931355"/>
              <a:gd name="connsiteX18" fmla="*/ 0 w 8105420"/>
              <a:gd name="connsiteY18" fmla="*/ 1645641 h 2931355"/>
              <a:gd name="connsiteX19" fmla="*/ 0 w 8105420"/>
              <a:gd name="connsiteY19" fmla="*/ 1645641 h 2931355"/>
              <a:gd name="connsiteX20" fmla="*/ 0 w 8105420"/>
              <a:gd name="connsiteY20" fmla="*/ 1645646 h 293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05420" h="2931355">
                <a:moveTo>
                  <a:pt x="0" y="1645646"/>
                </a:moveTo>
                <a:cubicBezTo>
                  <a:pt x="0" y="1503627"/>
                  <a:pt x="115129" y="1388498"/>
                  <a:pt x="257148" y="1388498"/>
                </a:cubicBezTo>
                <a:lnTo>
                  <a:pt x="4521712" y="1388498"/>
                </a:lnTo>
                <a:lnTo>
                  <a:pt x="8105420" y="0"/>
                </a:lnTo>
                <a:lnTo>
                  <a:pt x="5087988" y="1388498"/>
                </a:lnTo>
                <a:lnTo>
                  <a:pt x="5848438" y="1388498"/>
                </a:lnTo>
                <a:cubicBezTo>
                  <a:pt x="5990457" y="1388498"/>
                  <a:pt x="6105586" y="1503627"/>
                  <a:pt x="6105586" y="1645646"/>
                </a:cubicBezTo>
                <a:lnTo>
                  <a:pt x="6105586" y="1645641"/>
                </a:lnTo>
                <a:lnTo>
                  <a:pt x="6105586" y="1645641"/>
                </a:lnTo>
                <a:lnTo>
                  <a:pt x="6105586" y="2031355"/>
                </a:lnTo>
                <a:lnTo>
                  <a:pt x="6105586" y="2674207"/>
                </a:lnTo>
                <a:cubicBezTo>
                  <a:pt x="6105586" y="2816226"/>
                  <a:pt x="5990457" y="2931355"/>
                  <a:pt x="5848438" y="2931355"/>
                </a:cubicBezTo>
                <a:lnTo>
                  <a:pt x="5087988" y="2931355"/>
                </a:lnTo>
                <a:lnTo>
                  <a:pt x="3561592" y="2931355"/>
                </a:lnTo>
                <a:lnTo>
                  <a:pt x="3561592" y="2931355"/>
                </a:lnTo>
                <a:lnTo>
                  <a:pt x="257148" y="2931355"/>
                </a:lnTo>
                <a:cubicBezTo>
                  <a:pt x="115129" y="2931355"/>
                  <a:pt x="0" y="2816226"/>
                  <a:pt x="0" y="2674207"/>
                </a:cubicBezTo>
                <a:lnTo>
                  <a:pt x="0" y="2031355"/>
                </a:lnTo>
                <a:lnTo>
                  <a:pt x="0" y="1645641"/>
                </a:lnTo>
                <a:lnTo>
                  <a:pt x="0" y="1645641"/>
                </a:lnTo>
                <a:lnTo>
                  <a:pt x="0" y="16456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215" y="4846286"/>
            <a:ext cx="5767129" cy="1294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s://pbs.twimg.com/media/CN1Vv8WUcAAeUq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05" y="5550594"/>
            <a:ext cx="3751476" cy="847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85" idx="7"/>
            <a:endCxn id="51" idx="7"/>
          </p:cNvCxnSpPr>
          <p:nvPr/>
        </p:nvCxnSpPr>
        <p:spPr>
          <a:xfrm flipV="1">
            <a:off x="8116091" y="3291904"/>
            <a:ext cx="660502" cy="60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390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700075277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Average speed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>
              <p:custDataLst>
                <p:custData r:id="rId17"/>
                <p:custData r:id="rId18"/>
              </p:custDataLst>
            </p:nvPr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394274" y="3347524"/>
            <a:ext cx="8105420" cy="2931355"/>
          </a:xfrm>
          <a:custGeom>
            <a:avLst/>
            <a:gdLst>
              <a:gd name="connsiteX0" fmla="*/ 0 w 6105586"/>
              <a:gd name="connsiteY0" fmla="*/ 257148 h 1542857"/>
              <a:gd name="connsiteX1" fmla="*/ 257148 w 6105586"/>
              <a:gd name="connsiteY1" fmla="*/ 0 h 1542857"/>
              <a:gd name="connsiteX2" fmla="*/ 3561592 w 6105586"/>
              <a:gd name="connsiteY2" fmla="*/ 0 h 1542857"/>
              <a:gd name="connsiteX3" fmla="*/ 7762520 w 6105586"/>
              <a:gd name="connsiteY3" fmla="*/ -1403738 h 1542857"/>
              <a:gd name="connsiteX4" fmla="*/ 5087988 w 6105586"/>
              <a:gd name="connsiteY4" fmla="*/ 0 h 1542857"/>
              <a:gd name="connsiteX5" fmla="*/ 5848438 w 6105586"/>
              <a:gd name="connsiteY5" fmla="*/ 0 h 1542857"/>
              <a:gd name="connsiteX6" fmla="*/ 6105586 w 6105586"/>
              <a:gd name="connsiteY6" fmla="*/ 257148 h 1542857"/>
              <a:gd name="connsiteX7" fmla="*/ 6105586 w 6105586"/>
              <a:gd name="connsiteY7" fmla="*/ 257143 h 1542857"/>
              <a:gd name="connsiteX8" fmla="*/ 6105586 w 6105586"/>
              <a:gd name="connsiteY8" fmla="*/ 257143 h 1542857"/>
              <a:gd name="connsiteX9" fmla="*/ 6105586 w 6105586"/>
              <a:gd name="connsiteY9" fmla="*/ 642857 h 1542857"/>
              <a:gd name="connsiteX10" fmla="*/ 6105586 w 6105586"/>
              <a:gd name="connsiteY10" fmla="*/ 1285709 h 1542857"/>
              <a:gd name="connsiteX11" fmla="*/ 5848438 w 6105586"/>
              <a:gd name="connsiteY11" fmla="*/ 1542857 h 1542857"/>
              <a:gd name="connsiteX12" fmla="*/ 5087988 w 6105586"/>
              <a:gd name="connsiteY12" fmla="*/ 1542857 h 1542857"/>
              <a:gd name="connsiteX13" fmla="*/ 3561592 w 6105586"/>
              <a:gd name="connsiteY13" fmla="*/ 1542857 h 1542857"/>
              <a:gd name="connsiteX14" fmla="*/ 3561592 w 6105586"/>
              <a:gd name="connsiteY14" fmla="*/ 1542857 h 1542857"/>
              <a:gd name="connsiteX15" fmla="*/ 257148 w 6105586"/>
              <a:gd name="connsiteY15" fmla="*/ 1542857 h 1542857"/>
              <a:gd name="connsiteX16" fmla="*/ 0 w 6105586"/>
              <a:gd name="connsiteY16" fmla="*/ 1285709 h 1542857"/>
              <a:gd name="connsiteX17" fmla="*/ 0 w 6105586"/>
              <a:gd name="connsiteY17" fmla="*/ 642857 h 1542857"/>
              <a:gd name="connsiteX18" fmla="*/ 0 w 6105586"/>
              <a:gd name="connsiteY18" fmla="*/ 257143 h 1542857"/>
              <a:gd name="connsiteX19" fmla="*/ 0 w 6105586"/>
              <a:gd name="connsiteY19" fmla="*/ 257143 h 1542857"/>
              <a:gd name="connsiteX20" fmla="*/ 0 w 6105586"/>
              <a:gd name="connsiteY20" fmla="*/ 257148 h 1542857"/>
              <a:gd name="connsiteX0" fmla="*/ 0 w 7762520"/>
              <a:gd name="connsiteY0" fmla="*/ 1660886 h 2946595"/>
              <a:gd name="connsiteX1" fmla="*/ 257148 w 7762520"/>
              <a:gd name="connsiteY1" fmla="*/ 1403738 h 2946595"/>
              <a:gd name="connsiteX2" fmla="*/ 4521712 w 7762520"/>
              <a:gd name="connsiteY2" fmla="*/ 1403738 h 2946595"/>
              <a:gd name="connsiteX3" fmla="*/ 7762520 w 7762520"/>
              <a:gd name="connsiteY3" fmla="*/ 0 h 2946595"/>
              <a:gd name="connsiteX4" fmla="*/ 5087988 w 7762520"/>
              <a:gd name="connsiteY4" fmla="*/ 1403738 h 2946595"/>
              <a:gd name="connsiteX5" fmla="*/ 5848438 w 7762520"/>
              <a:gd name="connsiteY5" fmla="*/ 1403738 h 2946595"/>
              <a:gd name="connsiteX6" fmla="*/ 6105586 w 7762520"/>
              <a:gd name="connsiteY6" fmla="*/ 1660886 h 2946595"/>
              <a:gd name="connsiteX7" fmla="*/ 6105586 w 7762520"/>
              <a:gd name="connsiteY7" fmla="*/ 1660881 h 2946595"/>
              <a:gd name="connsiteX8" fmla="*/ 6105586 w 7762520"/>
              <a:gd name="connsiteY8" fmla="*/ 1660881 h 2946595"/>
              <a:gd name="connsiteX9" fmla="*/ 6105586 w 7762520"/>
              <a:gd name="connsiteY9" fmla="*/ 2046595 h 2946595"/>
              <a:gd name="connsiteX10" fmla="*/ 6105586 w 7762520"/>
              <a:gd name="connsiteY10" fmla="*/ 2689447 h 2946595"/>
              <a:gd name="connsiteX11" fmla="*/ 5848438 w 7762520"/>
              <a:gd name="connsiteY11" fmla="*/ 2946595 h 2946595"/>
              <a:gd name="connsiteX12" fmla="*/ 5087988 w 7762520"/>
              <a:gd name="connsiteY12" fmla="*/ 2946595 h 2946595"/>
              <a:gd name="connsiteX13" fmla="*/ 3561592 w 7762520"/>
              <a:gd name="connsiteY13" fmla="*/ 2946595 h 2946595"/>
              <a:gd name="connsiteX14" fmla="*/ 3561592 w 7762520"/>
              <a:gd name="connsiteY14" fmla="*/ 2946595 h 2946595"/>
              <a:gd name="connsiteX15" fmla="*/ 257148 w 7762520"/>
              <a:gd name="connsiteY15" fmla="*/ 2946595 h 2946595"/>
              <a:gd name="connsiteX16" fmla="*/ 0 w 7762520"/>
              <a:gd name="connsiteY16" fmla="*/ 2689447 h 2946595"/>
              <a:gd name="connsiteX17" fmla="*/ 0 w 7762520"/>
              <a:gd name="connsiteY17" fmla="*/ 2046595 h 2946595"/>
              <a:gd name="connsiteX18" fmla="*/ 0 w 7762520"/>
              <a:gd name="connsiteY18" fmla="*/ 1660881 h 2946595"/>
              <a:gd name="connsiteX19" fmla="*/ 0 w 7762520"/>
              <a:gd name="connsiteY19" fmla="*/ 1660881 h 2946595"/>
              <a:gd name="connsiteX20" fmla="*/ 0 w 7762520"/>
              <a:gd name="connsiteY20" fmla="*/ 1660886 h 2946595"/>
              <a:gd name="connsiteX0" fmla="*/ 0 w 8105420"/>
              <a:gd name="connsiteY0" fmla="*/ 1645646 h 2931355"/>
              <a:gd name="connsiteX1" fmla="*/ 257148 w 8105420"/>
              <a:gd name="connsiteY1" fmla="*/ 1388498 h 2931355"/>
              <a:gd name="connsiteX2" fmla="*/ 4521712 w 8105420"/>
              <a:gd name="connsiteY2" fmla="*/ 1388498 h 2931355"/>
              <a:gd name="connsiteX3" fmla="*/ 8105420 w 8105420"/>
              <a:gd name="connsiteY3" fmla="*/ 0 h 2931355"/>
              <a:gd name="connsiteX4" fmla="*/ 5087988 w 8105420"/>
              <a:gd name="connsiteY4" fmla="*/ 1388498 h 2931355"/>
              <a:gd name="connsiteX5" fmla="*/ 5848438 w 8105420"/>
              <a:gd name="connsiteY5" fmla="*/ 1388498 h 2931355"/>
              <a:gd name="connsiteX6" fmla="*/ 6105586 w 8105420"/>
              <a:gd name="connsiteY6" fmla="*/ 1645646 h 2931355"/>
              <a:gd name="connsiteX7" fmla="*/ 6105586 w 8105420"/>
              <a:gd name="connsiteY7" fmla="*/ 1645641 h 2931355"/>
              <a:gd name="connsiteX8" fmla="*/ 6105586 w 8105420"/>
              <a:gd name="connsiteY8" fmla="*/ 1645641 h 2931355"/>
              <a:gd name="connsiteX9" fmla="*/ 6105586 w 8105420"/>
              <a:gd name="connsiteY9" fmla="*/ 2031355 h 2931355"/>
              <a:gd name="connsiteX10" fmla="*/ 6105586 w 8105420"/>
              <a:gd name="connsiteY10" fmla="*/ 2674207 h 2931355"/>
              <a:gd name="connsiteX11" fmla="*/ 5848438 w 8105420"/>
              <a:gd name="connsiteY11" fmla="*/ 2931355 h 2931355"/>
              <a:gd name="connsiteX12" fmla="*/ 5087988 w 8105420"/>
              <a:gd name="connsiteY12" fmla="*/ 2931355 h 2931355"/>
              <a:gd name="connsiteX13" fmla="*/ 3561592 w 8105420"/>
              <a:gd name="connsiteY13" fmla="*/ 2931355 h 2931355"/>
              <a:gd name="connsiteX14" fmla="*/ 3561592 w 8105420"/>
              <a:gd name="connsiteY14" fmla="*/ 2931355 h 2931355"/>
              <a:gd name="connsiteX15" fmla="*/ 257148 w 8105420"/>
              <a:gd name="connsiteY15" fmla="*/ 2931355 h 2931355"/>
              <a:gd name="connsiteX16" fmla="*/ 0 w 8105420"/>
              <a:gd name="connsiteY16" fmla="*/ 2674207 h 2931355"/>
              <a:gd name="connsiteX17" fmla="*/ 0 w 8105420"/>
              <a:gd name="connsiteY17" fmla="*/ 2031355 h 2931355"/>
              <a:gd name="connsiteX18" fmla="*/ 0 w 8105420"/>
              <a:gd name="connsiteY18" fmla="*/ 1645641 h 2931355"/>
              <a:gd name="connsiteX19" fmla="*/ 0 w 8105420"/>
              <a:gd name="connsiteY19" fmla="*/ 1645641 h 2931355"/>
              <a:gd name="connsiteX20" fmla="*/ 0 w 8105420"/>
              <a:gd name="connsiteY20" fmla="*/ 1645646 h 293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05420" h="2931355">
                <a:moveTo>
                  <a:pt x="0" y="1645646"/>
                </a:moveTo>
                <a:cubicBezTo>
                  <a:pt x="0" y="1503627"/>
                  <a:pt x="115129" y="1388498"/>
                  <a:pt x="257148" y="1388498"/>
                </a:cubicBezTo>
                <a:lnTo>
                  <a:pt x="4521712" y="1388498"/>
                </a:lnTo>
                <a:lnTo>
                  <a:pt x="8105420" y="0"/>
                </a:lnTo>
                <a:lnTo>
                  <a:pt x="5087988" y="1388498"/>
                </a:lnTo>
                <a:lnTo>
                  <a:pt x="5848438" y="1388498"/>
                </a:lnTo>
                <a:cubicBezTo>
                  <a:pt x="5990457" y="1388498"/>
                  <a:pt x="6105586" y="1503627"/>
                  <a:pt x="6105586" y="1645646"/>
                </a:cubicBezTo>
                <a:lnTo>
                  <a:pt x="6105586" y="1645641"/>
                </a:lnTo>
                <a:lnTo>
                  <a:pt x="6105586" y="1645641"/>
                </a:lnTo>
                <a:lnTo>
                  <a:pt x="6105586" y="2031355"/>
                </a:lnTo>
                <a:lnTo>
                  <a:pt x="6105586" y="2674207"/>
                </a:lnTo>
                <a:cubicBezTo>
                  <a:pt x="6105586" y="2816226"/>
                  <a:pt x="5990457" y="2931355"/>
                  <a:pt x="5848438" y="2931355"/>
                </a:cubicBezTo>
                <a:lnTo>
                  <a:pt x="5087988" y="2931355"/>
                </a:lnTo>
                <a:lnTo>
                  <a:pt x="3561592" y="2931355"/>
                </a:lnTo>
                <a:lnTo>
                  <a:pt x="3561592" y="2931355"/>
                </a:lnTo>
                <a:lnTo>
                  <a:pt x="257148" y="2931355"/>
                </a:lnTo>
                <a:cubicBezTo>
                  <a:pt x="115129" y="2931355"/>
                  <a:pt x="0" y="2816226"/>
                  <a:pt x="0" y="2674207"/>
                </a:cubicBezTo>
                <a:lnTo>
                  <a:pt x="0" y="2031355"/>
                </a:lnTo>
                <a:lnTo>
                  <a:pt x="0" y="1645641"/>
                </a:lnTo>
                <a:lnTo>
                  <a:pt x="0" y="1645641"/>
                </a:lnTo>
                <a:lnTo>
                  <a:pt x="0" y="16456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1215" y="4846286"/>
            <a:ext cx="5767129" cy="1294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s://pbs.twimg.com/media/CN1Vv8WUcAAeUq4.png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05" y="5550594"/>
            <a:ext cx="3751476" cy="847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85" idx="7"/>
            <a:endCxn id="51" idx="7"/>
          </p:cNvCxnSpPr>
          <p:nvPr/>
        </p:nvCxnSpPr>
        <p:spPr>
          <a:xfrm flipV="1">
            <a:off x="8116091" y="3291904"/>
            <a:ext cx="660502" cy="60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PTIndicator201706270007528293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30261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8542 0.003840326 -0.00838542 0.003840326 -0.01677084 0.007680653 E" pathEditMode="relative" ptsTypes="">
                                      <p:cBhvr>
                                        <p:cTn id="2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194"/>
                                        </p:tgtEl>
                                      </p:cBhvr>
                                      <p:by x="86237" y="67671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690375 -0.01981207 0.06690375 -0.01981207 0.1338075 -0.03962414 E" pathEditMode="relative" ptsTypes="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34" y="45978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919367 -0.02556774 0.008919367 -0.02556774 0.01783873 -0.05113548 E" pathEditMode="relative" ptsTypes="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292505 0.003396607 -0.05292505 0.003396607 -0.1058501 0.006793213 E" pathEditMode="relative" ptsTypes="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257806 -0.01173055 0.08257806 -0.01173055 0.1651561 -0.02346109 E" pathEditMode="relative" ptsTypes="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62606 -0.06991617 0.0762606 -0.06991617 0.1525212 -0.1398323 E" pathEditMode="relative" ptsTypes="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703781 -0.09278601 0.0007703781 -0.09278601 0.001540756 -0.185572 E" pathEditMode="relative" ptsTypes="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16968 -0.0765321 0.0316968 -0.0765321 0.06339359 -0.1530642 E" pathEditMode="relative" ptsTypes="">
                                      <p:cBhvr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00686 -0.0299556 0.03600686 -0.0299556 0.07201373 -0.05991121 E" pathEditMode="relative" ptsTypes="">
                                      <p:cBhvr>
                                        <p:cTn id="5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928087 0.004209532 0.05928087 0.004209532 0.1185617 0.008419065 E" pathEditMode="relative" ptsTypes="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031405 -0.03278891 -0.1031405 -0.03278891 -0.2062809 -0.06557781 E" pathEditMode="relative" ptsTypes="">
                                      <p:cBhvr>
                                        <p:cTn id="6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65321" y="65321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1623 0.08404244 0.1291623 0.08404244 0.2583245 0.1680849 E" pathEditMode="relative" ptsTypes="">
                                      <p:cBhvr>
                                        <p:cTn id="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028159 0.03020806 0.1028159 0.03020806 0.2056319 0.06041613 E" pathEditMode="relative" ptsTypes="">
                                      <p:cBhvr>
                                        <p:cTn id="7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557 -0.02792105 0.129557 -0.02792105 0.259114 -0.05584211 E" pathEditMode="relative" ptsTypes="">
                                      <p:cBhvr>
                                        <p:cTn id="7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10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528064 0.07686513 0.07528064 0.07686513 0.1505613 0.1537303 E" pathEditMode="relative" ptsTypes="">
                                      <p:cBhvr>
                                        <p:cTn id="7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10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561707 0.03631736 -0.04561707 0.03631736 -0.09123414 0.07263472 E" pathEditMode="relative" ptsTypes="">
                                      <p:cBhvr>
                                        <p:cTn id="8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956735 -0.04156241 -0.04956735 -0.04156241 -0.0991347 -0.08312482 E" pathEditMode="relative" ptsTypes="">
                                      <p:cBhvr>
                                        <p:cTn id="8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11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158061 0.0751674 -0.08158061 0.0751674 -0.1631612 0.1503348 E" pathEditMode="relative" ptsTypes="">
                                      <p:cBhvr>
                                        <p:cTn id="9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892681 -0.003374538 0.06892681 -0.003374538 0.1378536 -0.006749075 E" pathEditMode="relative" ptsTypes="">
                                      <p:cBhvr>
                                        <p:cTn id="9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66061" y="17203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70007528133_3643a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997050" y="2757032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976430" y="2419801"/>
            <a:ext cx="806503" cy="720000"/>
            <a:chOff x="3669395" y="3536182"/>
            <a:chExt cx="287705" cy="287705"/>
          </a:xfrm>
        </p:grpSpPr>
        <p:sp>
          <p:nvSpPr>
            <p:cNvPr id="119" name="Teardrop 11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5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703120" y="5198954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653790" y="2617419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Server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8606797" y="2299463"/>
            <a:ext cx="806503" cy="72000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323374" y="4766535"/>
            <a:ext cx="4697323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Unique ID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Local encryption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7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8703120" y="4875692"/>
            <a:ext cx="806503" cy="720000"/>
            <a:chOff x="3669395" y="3536182"/>
            <a:chExt cx="287705" cy="287705"/>
          </a:xfrm>
        </p:grpSpPr>
        <p:sp>
          <p:nvSpPr>
            <p:cNvPr id="58" name="Teardrop 5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ight Arrow 2"/>
          <p:cNvSpPr/>
          <p:nvPr/>
        </p:nvSpPr>
        <p:spPr>
          <a:xfrm flipH="1">
            <a:off x="5552465" y="2211236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Arrow 15"/>
          <p:cNvSpPr/>
          <p:nvPr/>
        </p:nvSpPr>
        <p:spPr>
          <a:xfrm>
            <a:off x="5552465" y="272177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6"/>
          <p:cNvSpPr txBox="1"/>
          <p:nvPr/>
        </p:nvSpPr>
        <p:spPr>
          <a:xfrm>
            <a:off x="2686669" y="2100354"/>
            <a:ext cx="2876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PATCH</a:t>
            </a:r>
          </a:p>
          <a:p>
            <a:pPr algn="r"/>
            <a:r>
              <a:rPr lang="en-GB" sz="3600" dirty="0"/>
              <a:t>DELETE</a:t>
            </a:r>
          </a:p>
        </p:txBody>
      </p:sp>
      <p:sp>
        <p:nvSpPr>
          <p:cNvPr id="91" name="Right Arrow 17"/>
          <p:cNvSpPr/>
          <p:nvPr/>
        </p:nvSpPr>
        <p:spPr>
          <a:xfrm>
            <a:off x="5552465" y="327644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18"/>
          <p:cNvSpPr/>
          <p:nvPr/>
        </p:nvSpPr>
        <p:spPr>
          <a:xfrm>
            <a:off x="5567444" y="382889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6200000">
            <a:off x="5374748" y="2871267"/>
            <a:ext cx="33696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encryption</a:t>
            </a:r>
          </a:p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797" y="1957646"/>
            <a:ext cx="40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fbbb1cbf-7887-4cc6-9bbf-16707e11367e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99878" y="4444304"/>
            <a:ext cx="430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4feb662e-f50a-4088-bafe-ce75b421d50c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76646" y="1882777"/>
            <a:ext cx="428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01ed4cfa-6c5b-476f-a6f8-4c6d0bcd5975</a:t>
            </a:r>
          </a:p>
        </p:txBody>
      </p:sp>
      <p:pic>
        <p:nvPicPr>
          <p:cNvPr id="27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031" y="5418343"/>
            <a:ext cx="2091600" cy="444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980" y="6001421"/>
            <a:ext cx="2091651" cy="421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4962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57164093_28b3ff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FC41BAC-4171-4A14-A358-053783CA0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67399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50201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0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706261657164098_2e940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108239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 rot="16200000">
            <a:off x="992803" y="3833954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 rot="16200000">
            <a:off x="1055897" y="379267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 rot="16200000">
            <a:off x="1094403" y="373602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 rot="16200000">
            <a:off x="1118991" y="3669858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 rot="16200000">
            <a:off x="1139714" y="360368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39"/>
          <p:cNvSpPr>
            <a:spLocks/>
          </p:cNvSpPr>
          <p:nvPr>
            <p:custDataLst>
              <p:custData r:id="rId11"/>
              <p:custData r:id="rId12"/>
            </p:custDataLst>
          </p:nvPr>
        </p:nvSpPr>
        <p:spPr bwMode="black">
          <a:xfrm rot="16200000">
            <a:off x="1178221" y="354390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17763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  <p:sp>
        <p:nvSpPr>
          <p:cNvPr id="21" name="Freeform 139"/>
          <p:cNvSpPr>
            <a:spLocks/>
          </p:cNvSpPr>
          <p:nvPr>
            <p:custDataLst>
              <p:custData r:id="rId13"/>
              <p:custData r:id="rId14"/>
            </p:custDataLst>
          </p:nvPr>
        </p:nvSpPr>
        <p:spPr bwMode="black">
          <a:xfrm rot="16200000">
            <a:off x="8247614" y="414678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139"/>
          <p:cNvSpPr>
            <a:spLocks/>
          </p:cNvSpPr>
          <p:nvPr>
            <p:custDataLst>
              <p:custData r:id="rId15"/>
              <p:custData r:id="rId16"/>
            </p:custDataLst>
          </p:nvPr>
        </p:nvSpPr>
        <p:spPr bwMode="black">
          <a:xfrm rot="16200000">
            <a:off x="8247614" y="4573834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139"/>
          <p:cNvSpPr>
            <a:spLocks/>
          </p:cNvSpPr>
          <p:nvPr>
            <p:custDataLst>
              <p:custData r:id="rId17"/>
              <p:custData r:id="rId18"/>
            </p:custDataLst>
          </p:nvPr>
        </p:nvSpPr>
        <p:spPr bwMode="black">
          <a:xfrm rot="16200000">
            <a:off x="8247614" y="495082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139"/>
          <p:cNvSpPr>
            <a:spLocks/>
          </p:cNvSpPr>
          <p:nvPr>
            <p:custDataLst>
              <p:custData r:id="rId19"/>
              <p:custData r:id="rId20"/>
            </p:custDataLst>
          </p:nvPr>
        </p:nvSpPr>
        <p:spPr bwMode="black">
          <a:xfrm rot="16200000">
            <a:off x="8247614" y="532780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39"/>
          <p:cNvSpPr>
            <a:spLocks/>
          </p:cNvSpPr>
          <p:nvPr>
            <p:custDataLst>
              <p:custData r:id="rId21"/>
              <p:custData r:id="rId22"/>
            </p:custDataLst>
          </p:nvPr>
        </p:nvSpPr>
        <p:spPr bwMode="black">
          <a:xfrm rot="16200000">
            <a:off x="8247614" y="570479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139"/>
          <p:cNvSpPr>
            <a:spLocks/>
          </p:cNvSpPr>
          <p:nvPr>
            <p:custDataLst>
              <p:custData r:id="rId23"/>
              <p:custData r:id="rId24"/>
            </p:custDataLst>
          </p:nvPr>
        </p:nvSpPr>
        <p:spPr bwMode="black">
          <a:xfrm rot="16200000">
            <a:off x="8247614" y="6128920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50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52344946_38139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88213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>
            <a:off x="1472228" y="394605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666875" y="4092963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>
            <a:off x="1861522" y="420302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32728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(10min)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  <p:sp>
        <p:nvSpPr>
          <p:cNvPr id="19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 rot="16200000">
            <a:off x="8174921" y="4146130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 rot="16200000">
            <a:off x="8202356" y="495082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39"/>
          <p:cNvSpPr>
            <a:spLocks/>
          </p:cNvSpPr>
          <p:nvPr>
            <p:custDataLst>
              <p:custData r:id="rId11"/>
              <p:custData r:id="rId12"/>
            </p:custDataLst>
          </p:nvPr>
        </p:nvSpPr>
        <p:spPr bwMode="black">
          <a:xfrm rot="16200000">
            <a:off x="8202356" y="532037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5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936004716_5eca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56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71855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5700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Rogue Peer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 MOM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!@$%^&amp;**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FAKE_FAKE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AAAAAAA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489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89202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1" name="TextBox 5"/>
          <p:cNvSpPr txBox="1"/>
          <p:nvPr/>
        </p:nvSpPr>
        <p:spPr>
          <a:xfrm>
            <a:off x="8206740" y="3920445"/>
            <a:ext cx="3534158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Ignore rogue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Reward genuine, matching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fake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leeching</a:t>
            </a:r>
          </a:p>
        </p:txBody>
      </p:sp>
    </p:spTree>
    <p:extLst>
      <p:ext uri="{BB962C8B-B14F-4D97-AF65-F5344CB8AC3E}">
        <p14:creationId xmlns:p14="http://schemas.microsoft.com/office/powerpoint/2010/main" val="4025008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9" y="2179991"/>
            <a:ext cx="6920001" cy="3892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Web Interface - Aim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8031479" y="2676734"/>
            <a:ext cx="3855721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What the user sees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Dashboard to control network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Post detected violations on social networks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9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Pre-recorded video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Live motion detection unused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*.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33" y="204787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336984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437445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9746" y="6156960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Except when bootstrapping</a:t>
            </a:r>
            <a:endParaRPr lang="en-GB" dirty="0"/>
          </a:p>
        </p:txBody>
      </p:sp>
      <p:sp>
        <p:nvSpPr>
          <p:cNvPr id="19" name="TextBox 5"/>
          <p:cNvSpPr txBox="1"/>
          <p:nvPr/>
        </p:nvSpPr>
        <p:spPr>
          <a:xfrm>
            <a:off x="6094959" y="5712672"/>
            <a:ext cx="5558364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main deliverables achieved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248012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3185488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3820204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4800601" y="5741387"/>
            <a:ext cx="7090848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but 1 advanced deliverable achieved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</a:t>
            </a:r>
            <a:r>
              <a:rPr lang="en-GB" sz="3000" dirty="0">
                <a:solidFill>
                  <a:srgbClr val="FFC000"/>
                </a:solidFill>
              </a:rPr>
              <a:t>standalone mode</a:t>
            </a:r>
            <a:r>
              <a:rPr lang="en-GB" sz="3000" dirty="0"/>
              <a:t> in case there is no one in the network</a:t>
            </a:r>
          </a:p>
          <a:p>
            <a:r>
              <a:rPr lang="en-GB" sz="3000" dirty="0"/>
              <a:t>Peers should </a:t>
            </a:r>
            <a:r>
              <a:rPr lang="en-GB" sz="3000" dirty="0">
                <a:solidFill>
                  <a:srgbClr val="FFC000"/>
                </a:solidFill>
              </a:rPr>
              <a:t>join/leave/return </a:t>
            </a:r>
            <a:r>
              <a:rPr lang="en-GB" sz="3000" dirty="0"/>
              <a:t>to the network </a:t>
            </a:r>
            <a:r>
              <a:rPr lang="en-GB" sz="3000" dirty="0">
                <a:solidFill>
                  <a:srgbClr val="FFC000"/>
                </a:solidFill>
              </a:rPr>
              <a:t>easily</a:t>
            </a:r>
          </a:p>
          <a:p>
            <a:r>
              <a:rPr lang="en-GB" sz="3000" dirty="0"/>
              <a:t>Make the network </a:t>
            </a:r>
            <a:r>
              <a:rPr lang="en-GB" sz="3000" dirty="0">
                <a:solidFill>
                  <a:srgbClr val="FFC000"/>
                </a:solidFill>
              </a:rPr>
              <a:t>secure</a:t>
            </a:r>
            <a:r>
              <a:rPr lang="en-GB" sz="3000" dirty="0"/>
              <a:t> against </a:t>
            </a:r>
            <a:r>
              <a:rPr lang="en-GB" sz="3000" dirty="0">
                <a:solidFill>
                  <a:srgbClr val="FFC000"/>
                </a:solidFill>
              </a:rPr>
              <a:t>rogue peers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</a:t>
            </a:r>
            <a:r>
              <a:rPr lang="en-GB" sz="3000" dirty="0"/>
              <a:t> the system 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9236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Conclusion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Challenging</a:t>
            </a:r>
            <a:r>
              <a:rPr lang="en-US" sz="3000" dirty="0"/>
              <a:t> project</a:t>
            </a:r>
          </a:p>
          <a:p>
            <a:r>
              <a:rPr lang="en-US" sz="3000" dirty="0"/>
              <a:t>Very </a:t>
            </a:r>
            <a:r>
              <a:rPr lang="en-US" sz="3000" dirty="0">
                <a:solidFill>
                  <a:srgbClr val="FFC000"/>
                </a:solidFill>
              </a:rPr>
              <a:t>open ended </a:t>
            </a:r>
            <a:r>
              <a:rPr lang="en-US" sz="3000" dirty="0"/>
              <a:t>on implementation</a:t>
            </a:r>
            <a:endParaRPr lang="en-GB" sz="3000" dirty="0"/>
          </a:p>
          <a:p>
            <a:r>
              <a:rPr lang="en-GB" sz="3000" dirty="0">
                <a:solidFill>
                  <a:srgbClr val="FFC000"/>
                </a:solidFill>
              </a:rPr>
              <a:t>Usable immediately</a:t>
            </a:r>
          </a:p>
          <a:p>
            <a:endParaRPr lang="en-GB" sz="3000" dirty="0">
              <a:solidFill>
                <a:srgbClr val="FFC000"/>
              </a:solidFill>
            </a:endParaRPr>
          </a:p>
          <a:p>
            <a:r>
              <a:rPr lang="en-GB" sz="3000" dirty="0"/>
              <a:t>Revisit </a:t>
            </a:r>
            <a:r>
              <a:rPr lang="en-GB" sz="3000" dirty="0">
                <a:solidFill>
                  <a:srgbClr val="FFC000"/>
                </a:solidFill>
              </a:rPr>
              <a:t>performance and night time issues </a:t>
            </a:r>
            <a:r>
              <a:rPr lang="en-GB" sz="3000" dirty="0"/>
              <a:t>with LPR</a:t>
            </a:r>
          </a:p>
          <a:p>
            <a:r>
              <a:rPr lang="en-US" sz="3000" dirty="0"/>
              <a:t>Consider refactoring P2P to be </a:t>
            </a:r>
            <a:r>
              <a:rPr lang="en-US" sz="3000" dirty="0">
                <a:solidFill>
                  <a:srgbClr val="FFC000"/>
                </a:solidFill>
              </a:rPr>
              <a:t>standalone</a:t>
            </a:r>
          </a:p>
          <a:p>
            <a:r>
              <a:rPr lang="en-US" sz="3000" dirty="0">
                <a:solidFill>
                  <a:srgbClr val="FFC000"/>
                </a:solidFill>
              </a:rPr>
              <a:t>Scalability </a:t>
            </a:r>
            <a:r>
              <a:rPr lang="en-US" sz="3000" dirty="0"/>
              <a:t>test, </a:t>
            </a:r>
            <a:r>
              <a:rPr lang="en-US" sz="3000" dirty="0">
                <a:solidFill>
                  <a:srgbClr val="FFC000"/>
                </a:solidFill>
              </a:rPr>
              <a:t>overnight</a:t>
            </a:r>
            <a:r>
              <a:rPr lang="en-US" sz="3000" dirty="0"/>
              <a:t> test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6923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Thank you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3343275"/>
            <a:ext cx="12192000" cy="829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/jeremych1000/ee4-FYP/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Jeremy Chan. All rights reserved. | Powered by Django and OpenALPR | Created with love from the United Kingdom</a:t>
            </a:r>
            <a:endParaRPr lang="en-GB" dirty="0"/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61936004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PTIndicator20170626193600494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636924 0.00576268 -0.1636924 0.00576268 -0.3273848 0.01152536 E" pathEditMode="relative" ptsTypes="">
                                      <p:cBhvr>
                                        <p:cTn id="1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43101" y="43101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3794463 0.007835049 -0.03794463 0.007835049 -0.07588927 0.0156701 E" pathEditMode="relative" ptsTypes="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33777" y="3377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936004716_79700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0" name="Picture 2" descr="https://a1.muscache.com/locations/uploads/photo/image/22901/0_4200_0_2800_one_westside-los-angeles-quiet-residential-street-devon028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19" y="2113765"/>
            <a:ext cx="5964919" cy="3974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41" y="3196984"/>
            <a:ext cx="1049206" cy="1808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/>
          <p:cNvSpPr txBox="1"/>
          <p:nvPr/>
        </p:nvSpPr>
        <p:spPr>
          <a:xfrm>
            <a:off x="8017016" y="2650229"/>
            <a:ext cx="3896497" cy="332398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Detrimental to streetscape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Prefer discreet appearance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Only take speed at a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Easily fooled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64" y="3183256"/>
            <a:ext cx="1114832" cy="148644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Average speed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http://www.trents.co.uk/wp-content/uploads/2014/12/Average-speed-camera.jpg</a:t>
            </a:r>
          </a:p>
          <a:p>
            <a:r>
              <a:rPr lang="en-GB" sz="1000" dirty="0"/>
              <a:t>https://ichef-1.bbci.co.uk/news/660/cpsprodpb/0202/production/_89841500_033220635-2.jpg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chef-1.bbci.co.uk/news/660/cpsprodpb/0202/production/_89841500_033220635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0" y="1954475"/>
            <a:ext cx="3745230" cy="210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32" y="2171558"/>
            <a:ext cx="4993423" cy="3693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://www.trents.co.uk/wp-content/uploads/2014/12/Average-speed-came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58" y="3303196"/>
            <a:ext cx="2945633" cy="1955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9" name="Straight Arrow Connector 8"/>
          <p:cNvCxnSpPr>
            <a:stCxn id="1028" idx="3"/>
          </p:cNvCxnSpPr>
          <p:nvPr/>
        </p:nvCxnSpPr>
        <p:spPr>
          <a:xfrm>
            <a:off x="4648480" y="3007112"/>
            <a:ext cx="3179677" cy="401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5207291" y="4280786"/>
            <a:ext cx="3063658" cy="490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5"/>
          <p:cNvSpPr txBox="1"/>
          <p:nvPr/>
        </p:nvSpPr>
        <p:spPr>
          <a:xfrm>
            <a:off x="246116" y="5679399"/>
            <a:ext cx="4883445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None on residential routes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Existing license plate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https://www.bhphotovideo.com/images/images1000x1000/bosch_f_01u_245_613_dinion_capture_5000_license_1163861.jpg</a:t>
            </a:r>
          </a:p>
          <a:p>
            <a:r>
              <a:rPr lang="en-GB" sz="1000" dirty="0"/>
              <a:t>https://www.securitycameraking.com/securityinfo/wp-content/uploads/2013/01/License-Plate-Capture-Camera-vs-License-Plate-Recognition-Camera-21-300x300.gif 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8184494" y="3337921"/>
            <a:ext cx="3134893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Hard to buy for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&gt;£ 1000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hphotovideo.com/images/images1000x1000/bosch_f_01u_245_613_dinion_capture_5000_license_116386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824220"/>
            <a:ext cx="2504731" cy="2504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https://www.securitycameraking.com/securityinfo/wp-content/uploads/2013/01/License-Plate-Capture-Camera-vs-License-Plate-Recognition-Camera-21-300x300.gif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9667" y1="21333" x2="48333" y2="15667"/>
                        <a14:foregroundMark x1="84000" y1="9333" x2="77000" y2="30333"/>
                        <a14:foregroundMark x1="30000" y1="17000" x2="12667" y2="21000"/>
                        <a14:foregroundMark x1="21000" y1="17000" x2="6333" y2="22000"/>
                        <a14:foregroundMark x1="8000" y1="22000" x2="3333" y2="24000"/>
                        <a14:foregroundMark x1="2333" y1="24333" x2="2333" y2="24333"/>
                        <a14:foregroundMark x1="57000" y1="68000" x2="57000" y2="80667"/>
                        <a14:foregroundMark x1="62333" y1="64000" x2="62333" y2="79667"/>
                        <a14:foregroundMark x1="69667" y1="66667" x2="60000" y2="92000"/>
                        <a14:foregroundMark x1="27000" y1="40667" x2="37333" y2="80333"/>
                        <a14:foregroundMark x1="76000" y1="7333" x2="76000" y2="7333"/>
                        <a14:foregroundMark x1="78333" y1="5333" x2="78333" y2="5333"/>
                        <a14:foregroundMark x1="17000" y1="17667" x2="26667" y2="1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54" y="2907362"/>
            <a:ext cx="2472576" cy="24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4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Summary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2152517" y="2789307"/>
            <a:ext cx="7901571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New system should: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Provide average speed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Target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Priced reasonably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Not aim to directly ticket offender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Use as evidence and leverage for demands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16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Agend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1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1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1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1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2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2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3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4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9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9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9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Props1.xml><?xml version="1.0" encoding="utf-8"?>
<ds:datastoreItem xmlns:ds="http://schemas.openxmlformats.org/officeDocument/2006/customXml" ds:itemID="{30C5965F-3EB8-4903-A747-746763F55F8E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1241777-0683-4EAA-AAF2-7311771131F5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907FB1B3-66F9-4078-9477-E16D5308328D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BCC0E09C-C7D0-4CAC-A1B3-6F468A52D774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B8E452E4-4731-4868-A896-58A83033D3B4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D3C42719-0BDB-46BB-BC36-4C91AA5C0B7E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D4860C11-1210-415B-B49C-CDFAF95E8E8C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7B7844DD-3DD7-4B4F-AC13-634EE7925551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8DC7215C-9E4A-4028-9236-3CA181EF185F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86DCA3AC-1AB3-4073-BF5E-63D8F24A2640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8E1DA866-8C2E-48B7-A692-77729D660AD6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EB80DF68-3E89-4D79-ADA1-40C688179556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F9B701F-8A52-4C98-B411-1F4D261386FB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D1A66FD1-67F0-4A6F-B6B2-BAD6CFA44962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D2EFB8B0-9D20-4BEE-85F9-7C6617089C24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34D657C8-4D02-48FD-A2C7-0B767DD836D6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F4DE108A-ACD4-498E-A921-18B848006C5A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E0D5FD6B-C398-4566-A2F4-6B6258FCF283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5A6CE1D9-0A02-4A26-B991-805A6F0D788C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BFD053B2-DCD1-40D0-B217-1CFA9A06D4AA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25473D27-9BB9-405D-AA27-8C5BE96C7A0B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B20B296C-241B-4DE8-A6B4-D06810989819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08F03C7E-9AA5-4F3E-9C6D-2FFEE3E30B91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7A93448-DD8E-4BF1-83FE-02FD362F6A4B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FD00A6E1-6D4B-4681-A475-20810EA55DB2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F61E354A-EDD5-4CE4-8A14-11B39FA71ED1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AA79D038-84E4-4A5E-A2E4-018E13E45F6B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B13F0CDF-ABB0-46B6-B9B6-B21CA78C3ED0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4BE9F8A3-DC44-4745-A89C-5C1EAEEFC65E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FAE5778E-CAA4-48F5-841F-75875A0D99CA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8648DE16-9656-48CF-B678-D66A1B0251B6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B9E54C6E-5F2C-45CC-9E46-849E979D35DA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AAD90AC2-7364-485D-B52A-332BDFEDE514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139DB7E8-65DB-40C2-AF16-5EA66A393DDD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21D4B751-3F48-4849-9AA1-9C2FDD5D894D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C316B560-3C7E-4CC9-B8A9-E055F8492232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0234933E-DFA2-4EC4-9FF2-FCC08895EF98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354B0C5-1EEB-4CAA-BBF3-045844A2496C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5973A5E7-99AA-43E7-8977-17B90F1BF9A4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65DA6102-CC3E-4492-AB91-6F8FA75C9600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E81186C-B5B1-4795-A3DD-87ADB42C5230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BD28F4F3-2C78-4987-97EA-00F40913EC9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29D62F0-663E-4E76-A9C9-EECF076CDA8F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C9D7E431-F8CA-4DD0-B972-9A35002955C2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21AD60F3-A5B2-49A6-9AA2-9F50261B5529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4CD3772D-ECC7-4EFF-9335-E13A7F730C3A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5BD3505-8EF0-4FD6-8BC9-6B28E66B98E3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BDB0D89F-4691-4B00-A7D7-038F470F7E56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0424C796-CEEE-4DDF-97C1-CD83DE043BA9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779CD1D6-6949-47DA-B4D3-7B51529C162E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D7A9F3A6-7B12-40A7-BCF9-D403B48563CF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DE7B5BC0-496C-47FA-A42B-BBDA705FB30F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016547C-9947-48F5-9536-842BE8E60F09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481D5607-B3D0-4963-935B-B79D6D2F2835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B55408A0-2E4F-4D75-A858-4B2A714FFD26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8947B43E-379B-407D-90B7-F6DCCAAF70AE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75A1CF28-2E4E-43BB-870C-D9A380FC3DD5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21430E9E-5829-4718-9577-0B9762190BA7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B5649C01-D093-422B-BE98-6AAAE9E458FD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4AA24FD-30D0-4C80-80F0-F90C30985C1B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E4CA6F7C-160A-4464-997C-432C640E1BAB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17BFAA17-4D47-4A05-9F40-80F2BF3315DB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1ABA37D3-83C2-4642-9579-15BE773B0DD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D0BAEA7-FE59-469D-93C2-26B1DA5014F5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10FE8560-4B54-4251-AB63-B762C0AD10C3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ADF14869-5AF8-4B1A-8EF2-8D591F4E8631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2FB5DA88-3677-4047-8AF2-437E6D233D91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8D0DF0F2-2E85-4103-8711-72A16AE66219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7DB2DEC9-20C6-47F9-A042-1973F13E1CB9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A00082F4-0037-47F1-82AC-6FC1E45C8939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4D34F96E-FDC6-4CEA-9010-F79BE4C604C0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F3061932-D14B-42C8-84B6-CE9008D102A7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DAF90D05-B21E-443C-A360-02235D1725B1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DF333DD5-2E77-4F41-96B5-0C6D647F7BB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F2AF66D-5B3C-4473-AFC9-6CB6A3D7B1A0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D21A01B7-E1FC-46BD-84B4-BD89D0A1EF2F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5210B092-10D6-497D-8AFA-359D332CA8E4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113AB6C5-5355-4A37-858E-320DE6C0957A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FF133674-B015-4C33-B759-5CB22E230D38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3F23FEEB-B85C-491F-B516-636B9A05DEC5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6B14E68C-13FC-4970-A83D-B3F4B01B69A6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00B0623C-DEA6-4E54-AE53-B28B83C54221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11D8EDF6-B3E0-43B1-B4E1-0CF17A41607A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5E9FC59E-E203-4D04-8DD1-03FA8BF60EAC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2866E131-740D-4B42-8953-4DCA21D8B61B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00EEC5D6-4D32-459F-A3EB-047E9B0EDCD7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3583924E-DCAD-4D1A-AE39-0A148FB2FE43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F1174EB5-0B8B-4973-B7AB-36A3200CF5BC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4A6ABE7E-B1B8-4D60-8AB7-1EE0CB135D82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43A8EE88-8DC7-4A1A-8D46-FCEBFA1E39FF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051684FF-BC11-4D15-886B-F9F1240937C2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06F01192-CCD5-4943-A37D-5068D4B12E3C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ABED3513-45B1-4716-8E3C-FF17308AD4F4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09A14187-3AA8-4036-A861-951F30B562CB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06B10FBE-476D-49C2-AF19-CA584BAD499A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113CAEF2-9C76-496E-8062-96DD0094FF8A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A068D26-FF3E-4436-8BC0-FAA39EF1D6CB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37E8E360-0A12-42C1-BAFA-E3F11576EB52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7DD27A15-F0DB-47CC-BC12-695416F91D77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28F74170-C247-4D1C-948F-8089990AA8A9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1FC6F817-10BB-4D50-9898-952A40A7548C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CE03D7A3-DB1E-4C68-8CEC-511298FF095B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D742D605-DA89-4CC4-A621-8D1C7E18B3A8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183CDF75-5768-41FC-8879-BCEF6929D64F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6F5DF9A7-6568-4A1A-995C-C8B10B242DE3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DF571013-DC45-4799-9716-456488761B01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2C8E2879-A641-4A6E-B518-F5DF4EA263D6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1C0D5F6-6F88-4AA0-922C-9916F19CE602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02317CC2-BB1E-4950-9ABD-EA7175D10FDE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0444832B-D1F7-4D93-A5B0-D06AFD3014E0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DCC1A5B5-B4B6-4A4D-A7FF-BAEE4699CF7D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23AD8279-4BB3-49D3-A130-284BC7E3A91D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150678D4-86A5-4986-97C2-A3FA84FBF730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70C684E9-4103-49A6-B71B-7CDBABE28A7C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26E21BA3-AAF4-4A1F-8551-05E3ACA0A2CA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18DAA42A-382C-45F9-9897-22085F9517B1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26FECA60-CEF8-4FEE-B783-BCC0A1EAEBE3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ED421B27-641D-4000-9A17-80868D1FFA78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E4593BD6-8B89-46DA-929D-8BB9F805C8C7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472AA234-14EE-485B-8B7E-9CADEDCC2434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ADF667D4-BAA7-4623-9512-C0647B3201BC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CD03E80A-0F3A-45F3-ACB6-A7B0B5346690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5A98592C-6FDA-46AA-B1F3-BF6798BC7DF6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31A2E695-D43B-4766-A5E0-97B7728CA2FE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7DEF6D06-4157-46D4-92D6-EE24B19D8B5A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FE6993F3-832A-4D13-B992-C28EAE0ECD0A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2FA80308-85CA-45AE-A1CF-E4BAF133036F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CF6D5D81-29C9-4C74-8E06-94DF0EB863C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2741</TotalTime>
  <Words>2483</Words>
  <Application>Microsoft Office PowerPoint</Application>
  <PresentationFormat>Widescreen</PresentationFormat>
  <Paragraphs>498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Adobe Garamond Pro</vt:lpstr>
      <vt:lpstr>Calibri Light</vt:lpstr>
      <vt:lpstr>Calibri</vt:lpstr>
      <vt:lpstr>Arial</vt:lpstr>
      <vt:lpstr>Wingdings</vt:lpstr>
      <vt:lpstr>Cambria Math</vt:lpstr>
      <vt:lpstr>Josefin Sans</vt:lpstr>
      <vt:lpstr>Segoe UI</vt:lpstr>
      <vt:lpstr>Banded</vt:lpstr>
      <vt:lpstr>Agenda Template</vt:lpstr>
      <vt:lpstr>Distributed Road Traffic  Speed Monitoring</vt:lpstr>
      <vt:lpstr>At a glance…</vt:lpstr>
      <vt:lpstr>Motivation - Accident areas</vt:lpstr>
      <vt:lpstr>Motivation - Fixed point speed cameras</vt:lpstr>
      <vt:lpstr>Motivation - Fixed point speed cameras</vt:lpstr>
      <vt:lpstr>Motivation - Fixed point speed cameras</vt:lpstr>
      <vt:lpstr>Motivation - Average speed cameras</vt:lpstr>
      <vt:lpstr>Motivation - Existing license plate cameras</vt:lpstr>
      <vt:lpstr>Motivation - Summary</vt:lpstr>
      <vt:lpstr>Product Specification - Main Deliverables</vt:lpstr>
      <vt:lpstr>Product Specification - Main Deliverables</vt:lpstr>
      <vt:lpstr>Product Specification - Main Deliverables</vt:lpstr>
      <vt:lpstr>Product Specification - Main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Envisioned System</vt:lpstr>
      <vt:lpstr>High Level Design</vt:lpstr>
      <vt:lpstr>License Plate Recognition - Aim</vt:lpstr>
      <vt:lpstr>License Plate Recognition - Design</vt:lpstr>
      <vt:lpstr>License Plate Recognition - Fuzzy Grouping</vt:lpstr>
      <vt:lpstr>License Plate Recognition - Fuzzy Grouping</vt:lpstr>
      <vt:lpstr>License Plate Recognition - Testing</vt:lpstr>
      <vt:lpstr>License Plate Recognition - Testing</vt:lpstr>
      <vt:lpstr>License Plate Recognition - Testing</vt:lpstr>
      <vt:lpstr>License Plate Recognition - Testing</vt:lpstr>
      <vt:lpstr>License Plate Recognition - Matching</vt:lpstr>
      <vt:lpstr>License Plate Recognition - Matching</vt:lpstr>
      <vt:lpstr>Peer to Peer Network - Aim</vt:lpstr>
      <vt:lpstr>Peer to Peer Network - Design</vt:lpstr>
      <vt:lpstr>Peer to Peer Network – Network transactions</vt:lpstr>
      <vt:lpstr>Peer to Peer Network - Average speed</vt:lpstr>
      <vt:lpstr>Peer to Peer Network - Average speed</vt:lpstr>
      <vt:lpstr>Peer to Peer Network - Server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Web Interface - Aim</vt:lpstr>
      <vt:lpstr>Demo</vt:lpstr>
      <vt:lpstr>Evaluation</vt:lpstr>
      <vt:lpstr>Evaluation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285</cp:revision>
  <dcterms:created xsi:type="dcterms:W3CDTF">2017-03-07T23:27:25Z</dcterms:created>
  <dcterms:modified xsi:type="dcterms:W3CDTF">2017-06-26T23:27:03Z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